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67" r:id="rId3"/>
    <p:sldId id="268" r:id="rId4"/>
    <p:sldId id="256" r:id="rId5"/>
    <p:sldId id="257" r:id="rId6"/>
    <p:sldId id="270" r:id="rId7"/>
    <p:sldId id="269" r:id="rId8"/>
    <p:sldId id="261" r:id="rId9"/>
    <p:sldId id="259" r:id="rId10"/>
    <p:sldId id="262" r:id="rId11"/>
    <p:sldId id="271" r:id="rId12"/>
    <p:sldId id="272" r:id="rId13"/>
    <p:sldId id="265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Fraunces Extra Bold" panose="020B0604020202020204" charset="0"/>
      <p:regular r:id="rId26"/>
    </p:embeddedFont>
    <p:embeddedFont>
      <p:font typeface="Nobil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80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9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4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005696" y="1108498"/>
            <a:ext cx="12618288" cy="2492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6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005696" y="4579659"/>
            <a:ext cx="12618288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uk-UA" sz="288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496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5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D41D-7B65-47FD-9A5E-50DEF822E0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C8F0-6F8C-466F-815E-4C909B520AD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0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41" y="246992"/>
            <a:ext cx="10363200" cy="77724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E2395E2-2438-45AF-BD12-A4323200E652}"/>
              </a:ext>
            </a:extLst>
          </p:cNvPr>
          <p:cNvSpPr/>
          <p:nvPr/>
        </p:nvSpPr>
        <p:spPr>
          <a:xfrm>
            <a:off x="2575034" y="105104"/>
            <a:ext cx="1012005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48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 ліцей Ямпільської міської ради Вінницької області</a:t>
            </a:r>
          </a:p>
        </p:txBody>
      </p:sp>
    </p:spTree>
    <p:extLst>
      <p:ext uri="{BB962C8B-B14F-4D97-AF65-F5344CB8AC3E}">
        <p14:creationId xmlns:p14="http://schemas.microsoft.com/office/powerpoint/2010/main" val="336488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783" y="692915"/>
            <a:ext cx="84422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Брак методичної п</a:t>
            </a:r>
            <a:r>
              <a:rPr lang="uk-UA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дтримки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58159"/>
            <a:ext cx="29637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Онлайн-платформа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362866" y="26228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Обмін досвідом та навчальними матеріалами.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237774" y="4093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Менторство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666334" y="47065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Досвідчені вчителі підтримують новачків.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476608" y="2445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Спільноти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173139" y="313419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Об’єднання для спільного вирішення проблем.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7615"/>
            <a:ext cx="14630400" cy="35419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81115"/>
            <a:ext cx="81318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Рішення та перспективи (1)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46949" y="1805030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73763" y="2031844"/>
            <a:ext cx="37262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Додаткове фінансування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3763" y="252226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Гранти, спонсори, підтримка з місцевих бюджетів.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866948" y="1805030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10093763" y="20318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Онлайн курси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093763" y="252226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Самості</a:t>
            </a:r>
            <a:r>
              <a:rPr lang="uk-UA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й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навчання та підвищення кваліфікації вчителів.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4"/>
          <p:cNvSpPr/>
          <p:nvPr/>
        </p:nvSpPr>
        <p:spPr>
          <a:xfrm>
            <a:off x="5216962" y="1805030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4" name="Text 5"/>
          <p:cNvSpPr/>
          <p:nvPr/>
        </p:nvSpPr>
        <p:spPr>
          <a:xfrm>
            <a:off x="5443776" y="2031844"/>
            <a:ext cx="31980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Оптимізація програм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6"/>
          <p:cNvSpPr/>
          <p:nvPr/>
        </p:nvSpPr>
        <p:spPr>
          <a:xfrm>
            <a:off x="5443776" y="252226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Фокус на практичному застосуванні знань.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2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0716" y="1488698"/>
            <a:ext cx="8883283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Рішення та перспективи (2)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09764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31926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Методичні центри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587579" y="3683079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Підтримка і обмін досвідом.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3925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634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Наставництво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587579" y="5124688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Підтримка молодих педагогів у професійному зростанні.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980867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075878"/>
            <a:ext cx="33631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Підвищення престижу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587579" y="6566297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Мотивація та заохочення учителів.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85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12686" y="4941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Висновки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88864" y="2077472"/>
            <a:ext cx="51009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Виклики є, але їх можна подолати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70677" y="319663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1528960" y="29460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Спільні зусилля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480949" y="3331759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Вчителі, батьки та держава працюють разом заради змін.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51749" y="425460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0" name="Text 7"/>
          <p:cNvSpPr/>
          <p:nvPr/>
        </p:nvSpPr>
        <p:spPr>
          <a:xfrm>
            <a:off x="1541371" y="4332590"/>
            <a:ext cx="45423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НУШ — шанс для якісної освіти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18124" y="531257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1541371" y="5312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Заклик до дії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473248" y="56433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Буду</a:t>
            </a:r>
            <a:r>
              <a:rPr lang="uk-UA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є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мо</a:t>
            </a: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майбутнє математичної освіти України разом!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"/>
          <p:cNvSpPr/>
          <p:nvPr/>
        </p:nvSpPr>
        <p:spPr>
          <a:xfrm>
            <a:off x="751749" y="200703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" t="8351" r="-102" b="24082"/>
          <a:stretch/>
        </p:blipFill>
        <p:spPr>
          <a:xfrm>
            <a:off x="1062942" y="928303"/>
            <a:ext cx="6236688" cy="5625445"/>
          </a:xfrm>
          <a:prstGeom prst="rect">
            <a:avLst/>
          </a:prstGeom>
        </p:spPr>
      </p:pic>
      <p:pic>
        <p:nvPicPr>
          <p:cNvPr id="5" name="Рисунок 6"/>
          <p:cNvPicPr>
            <a:picLocks noGrp="1"/>
          </p:cNvPicPr>
          <p:nvPr>
            <p:ph idx="1"/>
          </p:nvPr>
        </p:nvPicPr>
        <p:blipFill>
          <a:blip r:embed="rId3"/>
          <a:srcRect b="34270"/>
          <a:stretch/>
        </p:blipFill>
        <p:spPr>
          <a:xfrm>
            <a:off x="7380007" y="928304"/>
            <a:ext cx="6041703" cy="562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Группа 23">
            <a:extLst>
              <a:ext uri="{FF2B5EF4-FFF2-40B4-BE49-F238E27FC236}">
                <a16:creationId xmlns:a16="http://schemas.microsoft.com/office/drawing/2014/main" id="{AF3B8513-BBEA-4D43-97E7-CAD0E72102D5}"/>
              </a:ext>
            </a:extLst>
          </p:cNvPr>
          <p:cNvGrpSpPr/>
          <p:nvPr/>
        </p:nvGrpSpPr>
        <p:grpSpPr>
          <a:xfrm rot="20125443">
            <a:off x="3302765" y="5355059"/>
            <a:ext cx="1857917" cy="1690464"/>
            <a:chOff x="762256" y="1066800"/>
            <a:chExt cx="2182587" cy="2325302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EB122D5-DD6A-4A65-AFFC-70456E3D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56" y="1353344"/>
              <a:ext cx="2182586" cy="2038758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en-US" sz="2160" dirty="0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DDA45907-8012-48CB-A903-7DFFD48CB03A}"/>
                </a:ext>
              </a:extLst>
            </p:cNvPr>
            <p:cNvSpPr/>
            <p:nvPr/>
          </p:nvSpPr>
          <p:spPr>
            <a:xfrm>
              <a:off x="762257" y="2105651"/>
              <a:ext cx="2182586" cy="533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920" b="1" dirty="0">
                  <a:latin typeface="Comic Sans MS" pitchFamily="66" charset="0"/>
                </a:rPr>
                <a:t>КОРПУС №1</a:t>
              </a:r>
              <a:endParaRPr lang="ru-RU" sz="1920" b="1" dirty="0">
                <a:latin typeface="Comic Sans MS" pitchFamily="66" charset="0"/>
              </a:endParaRPr>
            </a:p>
          </p:txBody>
        </p:sp>
        <p:pic>
          <p:nvPicPr>
            <p:cNvPr id="15" name="Picture 7" descr="D:\DONE\NEW\list of tasks\images\20.png">
              <a:extLst>
                <a:ext uri="{FF2B5EF4-FFF2-40B4-BE49-F238E27FC236}">
                  <a16:creationId xmlns:a16="http://schemas.microsoft.com/office/drawing/2014/main" id="{540B1472-ADE0-4BC3-9AE7-E19C7FD65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1066800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Группа 23">
            <a:extLst>
              <a:ext uri="{FF2B5EF4-FFF2-40B4-BE49-F238E27FC236}">
                <a16:creationId xmlns:a16="http://schemas.microsoft.com/office/drawing/2014/main" id="{FEFDBD58-64E4-432F-8589-15141E326C47}"/>
              </a:ext>
            </a:extLst>
          </p:cNvPr>
          <p:cNvGrpSpPr/>
          <p:nvPr/>
        </p:nvGrpSpPr>
        <p:grpSpPr>
          <a:xfrm rot="943013">
            <a:off x="10022212" y="5257640"/>
            <a:ext cx="1857916" cy="1690464"/>
            <a:chOff x="762256" y="1066800"/>
            <a:chExt cx="2182586" cy="2325302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264ED26-E700-4EDF-A64F-A03063DE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56" y="1353344"/>
              <a:ext cx="2182586" cy="2038758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en-US" sz="2160" dirty="0"/>
            </a:p>
          </p:txBody>
        </p:sp>
        <p:sp>
          <p:nvSpPr>
            <p:cNvPr id="18" name="Rectangle 33">
              <a:extLst>
                <a:ext uri="{FF2B5EF4-FFF2-40B4-BE49-F238E27FC236}">
                  <a16:creationId xmlns:a16="http://schemas.microsoft.com/office/drawing/2014/main" id="{269C0D26-D299-411F-BDBA-4452A386A8C4}"/>
                </a:ext>
              </a:extLst>
            </p:cNvPr>
            <p:cNvSpPr/>
            <p:nvPr/>
          </p:nvSpPr>
          <p:spPr>
            <a:xfrm>
              <a:off x="762256" y="2105653"/>
              <a:ext cx="2182586" cy="533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920" b="1" dirty="0">
                  <a:latin typeface="Comic Sans MS" pitchFamily="66" charset="0"/>
                </a:rPr>
                <a:t>КОРПУС №2</a:t>
              </a:r>
              <a:endParaRPr lang="ru-RU" sz="1920" b="1" dirty="0">
                <a:latin typeface="Comic Sans MS" pitchFamily="66" charset="0"/>
              </a:endParaRPr>
            </a:p>
          </p:txBody>
        </p:sp>
        <p:pic>
          <p:nvPicPr>
            <p:cNvPr id="19" name="Picture 7" descr="D:\DONE\NEW\list of tasks\images\20.png">
              <a:extLst>
                <a:ext uri="{FF2B5EF4-FFF2-40B4-BE49-F238E27FC236}">
                  <a16:creationId xmlns:a16="http://schemas.microsoft.com/office/drawing/2014/main" id="{5C0AAF21-9EB5-4FB7-87F0-B322D0852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1066800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92741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751" b="19050"/>
          <a:stretch/>
        </p:blipFill>
        <p:spPr>
          <a:xfrm>
            <a:off x="1384648" y="388883"/>
            <a:ext cx="4276118" cy="440401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30171" y="3286332"/>
            <a:ext cx="4021324" cy="4102698"/>
            <a:chOff x="3370217" y="2982686"/>
            <a:chExt cx="2560320" cy="2582091"/>
          </a:xfrm>
        </p:grpSpPr>
        <p:grpSp>
          <p:nvGrpSpPr>
            <p:cNvPr id="5" name="Group 23"/>
            <p:cNvGrpSpPr/>
            <p:nvPr/>
          </p:nvGrpSpPr>
          <p:grpSpPr>
            <a:xfrm>
              <a:off x="3376748" y="3095897"/>
              <a:ext cx="2553789" cy="2468880"/>
              <a:chOff x="1063625" y="1603375"/>
              <a:chExt cx="2036763" cy="1855788"/>
            </a:xfrm>
          </p:grpSpPr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370217" y="3706967"/>
              <a:ext cx="2286000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80" b="1" i="1" dirty="0">
                  <a:solidFill>
                    <a:schemeClr val="tx1">
                      <a:lumMod val="50000"/>
                    </a:schemeClr>
                  </a:solidFill>
                </a:rPr>
                <a:t>Кваліфікаційна категорія</a:t>
              </a:r>
              <a:endParaRPr lang="en-US" sz="2880" b="1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ctr"/>
              <a:r>
                <a:rPr lang="uk-UA" sz="2160" i="1" dirty="0">
                  <a:solidFill>
                    <a:schemeClr val="tx1">
                      <a:lumMod val="50000"/>
                    </a:schemeClr>
                  </a:solidFill>
                </a:rPr>
                <a:t>“Спеціаліст І категорії”</a:t>
              </a:r>
              <a:endParaRPr lang="en-US" sz="2160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40" name="Picture 2" descr="D:\DONE\NEW\list of tasks\images\25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84914" y="2982686"/>
              <a:ext cx="560388" cy="573088"/>
            </a:xfrm>
            <a:prstGeom prst="rect">
              <a:avLst/>
            </a:prstGeom>
            <a:noFill/>
          </p:spPr>
        </p:pic>
      </p:grpSp>
      <p:grpSp>
        <p:nvGrpSpPr>
          <p:cNvPr id="8" name="Группа 7"/>
          <p:cNvGrpSpPr/>
          <p:nvPr/>
        </p:nvGrpSpPr>
        <p:grpSpPr>
          <a:xfrm>
            <a:off x="10154640" y="2461544"/>
            <a:ext cx="4077412" cy="4112126"/>
            <a:chOff x="6008915" y="2912278"/>
            <a:chExt cx="2481942" cy="2809252"/>
          </a:xfrm>
        </p:grpSpPr>
        <p:grpSp>
          <p:nvGrpSpPr>
            <p:cNvPr id="4" name="Group 14"/>
            <p:cNvGrpSpPr/>
            <p:nvPr/>
          </p:nvGrpSpPr>
          <p:grpSpPr>
            <a:xfrm>
              <a:off x="6008915" y="3267151"/>
              <a:ext cx="2481942" cy="2454379"/>
              <a:chOff x="1063625" y="1603375"/>
              <a:chExt cx="2036763" cy="1855788"/>
            </a:xfrm>
          </p:grpSpPr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6061166" y="3498584"/>
              <a:ext cx="2168434" cy="1923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80" b="1" i="1" dirty="0">
                  <a:solidFill>
                    <a:schemeClr val="tx1">
                      <a:lumMod val="50000"/>
                    </a:schemeClr>
                  </a:solidFill>
                </a:rPr>
                <a:t>Кваліфікація за дипломом</a:t>
              </a:r>
              <a:endParaRPr lang="en-US" sz="2880" b="1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ctr"/>
              <a:r>
                <a:rPr lang="uk-UA" sz="2160" i="1" dirty="0">
                  <a:solidFill>
                    <a:schemeClr val="tx1">
                      <a:lumMod val="50000"/>
                    </a:schemeClr>
                  </a:solidFill>
                </a:rPr>
                <a:t>“Викладач математики, вчитель основ інформатики”</a:t>
              </a:r>
              <a:endParaRPr lang="en-US" sz="2160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41" name="Picture 4" descr="D:\DONE\NEW\list of tasks\images\2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89866" y="2912278"/>
              <a:ext cx="560388" cy="573088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7" name="Группа 6"/>
          <p:cNvGrpSpPr/>
          <p:nvPr/>
        </p:nvGrpSpPr>
        <p:grpSpPr>
          <a:xfrm>
            <a:off x="1788854" y="4711960"/>
            <a:ext cx="3921746" cy="3508288"/>
            <a:chOff x="653142" y="3356416"/>
            <a:chExt cx="2677886" cy="2691686"/>
          </a:xfrm>
        </p:grpSpPr>
        <p:grpSp>
          <p:nvGrpSpPr>
            <p:cNvPr id="3" name="Group 11"/>
            <p:cNvGrpSpPr/>
            <p:nvPr/>
          </p:nvGrpSpPr>
          <p:grpSpPr>
            <a:xfrm>
              <a:off x="789258" y="3685163"/>
              <a:ext cx="2541770" cy="2362939"/>
              <a:chOff x="1063625" y="1603375"/>
              <a:chExt cx="2036763" cy="1855788"/>
            </a:xfrm>
          </p:grpSpPr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1152525" y="1619250"/>
                <a:ext cx="1947863" cy="1839913"/>
              </a:xfrm>
              <a:custGeom>
                <a:avLst/>
                <a:gdLst/>
                <a:ahLst/>
                <a:cxnLst>
                  <a:cxn ang="0">
                    <a:pos x="445" y="4"/>
                  </a:cxn>
                  <a:cxn ang="0">
                    <a:pos x="477" y="0"/>
                  </a:cxn>
                  <a:cxn ang="0">
                    <a:pos x="486" y="273"/>
                  </a:cxn>
                  <a:cxn ang="0">
                    <a:pos x="519" y="489"/>
                  </a:cxn>
                  <a:cxn ang="0">
                    <a:pos x="259" y="480"/>
                  </a:cxn>
                  <a:cxn ang="0">
                    <a:pos x="2" y="491"/>
                  </a:cxn>
                  <a:cxn ang="0">
                    <a:pos x="0" y="352"/>
                  </a:cxn>
                  <a:cxn ang="0">
                    <a:pos x="30" y="124"/>
                  </a:cxn>
                  <a:cxn ang="0">
                    <a:pos x="324" y="62"/>
                  </a:cxn>
                  <a:cxn ang="0">
                    <a:pos x="445" y="4"/>
                  </a:cxn>
                </a:cxnLst>
                <a:rect l="0" t="0" r="r" b="b"/>
                <a:pathLst>
                  <a:path w="519" h="491">
                    <a:moveTo>
                      <a:pt x="445" y="4"/>
                    </a:moveTo>
                    <a:cubicBezTo>
                      <a:pt x="477" y="0"/>
                      <a:pt x="477" y="0"/>
                      <a:pt x="477" y="0"/>
                    </a:cubicBezTo>
                    <a:cubicBezTo>
                      <a:pt x="477" y="0"/>
                      <a:pt x="473" y="140"/>
                      <a:pt x="486" y="273"/>
                    </a:cubicBezTo>
                    <a:cubicBezTo>
                      <a:pt x="495" y="365"/>
                      <a:pt x="519" y="489"/>
                      <a:pt x="519" y="489"/>
                    </a:cubicBezTo>
                    <a:cubicBezTo>
                      <a:pt x="519" y="489"/>
                      <a:pt x="389" y="478"/>
                      <a:pt x="259" y="480"/>
                    </a:cubicBezTo>
                    <a:cubicBezTo>
                      <a:pt x="129" y="482"/>
                      <a:pt x="2" y="491"/>
                      <a:pt x="2" y="491"/>
                    </a:cubicBezTo>
                    <a:cubicBezTo>
                      <a:pt x="2" y="491"/>
                      <a:pt x="0" y="459"/>
                      <a:pt x="0" y="352"/>
                    </a:cubicBezTo>
                    <a:cubicBezTo>
                      <a:pt x="0" y="244"/>
                      <a:pt x="30" y="124"/>
                      <a:pt x="30" y="124"/>
                    </a:cubicBezTo>
                    <a:cubicBezTo>
                      <a:pt x="324" y="62"/>
                      <a:pt x="324" y="62"/>
                      <a:pt x="324" y="62"/>
                    </a:cubicBezTo>
                    <a:lnTo>
                      <a:pt x="445" y="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1063625" y="1603375"/>
                <a:ext cx="1927225" cy="1800225"/>
              </a:xfrm>
              <a:custGeom>
                <a:avLst/>
                <a:gdLst/>
                <a:ahLst/>
                <a:cxnLst>
                  <a:cxn ang="0">
                    <a:pos x="514" y="469"/>
                  </a:cxn>
                  <a:cxn ang="0">
                    <a:pos x="5" y="480"/>
                  </a:cxn>
                  <a:cxn ang="0">
                    <a:pos x="9" y="2"/>
                  </a:cxn>
                  <a:cxn ang="0">
                    <a:pos x="497" y="0"/>
                  </a:cxn>
                  <a:cxn ang="0">
                    <a:pos x="514" y="469"/>
                  </a:cxn>
                </a:cxnLst>
                <a:rect l="0" t="0" r="r" b="b"/>
                <a:pathLst>
                  <a:path w="514" h="480">
                    <a:moveTo>
                      <a:pt x="514" y="469"/>
                    </a:moveTo>
                    <a:cubicBezTo>
                      <a:pt x="344" y="472"/>
                      <a:pt x="175" y="476"/>
                      <a:pt x="5" y="480"/>
                    </a:cubicBezTo>
                    <a:cubicBezTo>
                      <a:pt x="0" y="321"/>
                      <a:pt x="1" y="161"/>
                      <a:pt x="9" y="2"/>
                    </a:cubicBezTo>
                    <a:cubicBezTo>
                      <a:pt x="172" y="1"/>
                      <a:pt x="334" y="1"/>
                      <a:pt x="497" y="0"/>
                    </a:cubicBezTo>
                    <a:cubicBezTo>
                      <a:pt x="496" y="156"/>
                      <a:pt x="502" y="313"/>
                      <a:pt x="514" y="4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60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53142" y="4256229"/>
              <a:ext cx="2612572" cy="1049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80" b="1" i="1" dirty="0">
                  <a:solidFill>
                    <a:schemeClr val="tx1">
                      <a:lumMod val="50000"/>
                    </a:schemeClr>
                  </a:solidFill>
                </a:rPr>
                <a:t>Педагогічний стаж</a:t>
              </a:r>
              <a:endParaRPr lang="en-US" sz="2880" b="1" i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ctr"/>
              <a:r>
                <a:rPr lang="uk-UA" sz="2160" i="1" dirty="0">
                  <a:solidFill>
                    <a:schemeClr val="tx1">
                      <a:lumMod val="50000"/>
                    </a:schemeClr>
                  </a:solidFill>
                </a:rPr>
                <a:t>13 років</a:t>
              </a:r>
              <a:endParaRPr lang="en-US" sz="2160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43" name="Picture 6" descr="D:\DONE\NEW\list of tasks\images\2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51854" y="3356416"/>
              <a:ext cx="560388" cy="573088"/>
            </a:xfrm>
            <a:prstGeom prst="rect">
              <a:avLst/>
            </a:prstGeom>
            <a:noFill/>
          </p:spPr>
        </p:pic>
      </p:grpSp>
      <p:sp>
        <p:nvSpPr>
          <p:cNvPr id="34" name="Rectangle 33"/>
          <p:cNvSpPr/>
          <p:nvPr/>
        </p:nvSpPr>
        <p:spPr>
          <a:xfrm>
            <a:off x="6140429" y="609593"/>
            <a:ext cx="634855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480" b="1" i="1" dirty="0"/>
              <a:t>Любомська Ольга Сергіївна</a:t>
            </a:r>
            <a:endParaRPr lang="en-US" sz="648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CD59E-2FAB-4758-B80B-3752EFD43BD7}"/>
              </a:ext>
            </a:extLst>
          </p:cNvPr>
          <p:cNvSpPr txBox="1"/>
          <p:nvPr/>
        </p:nvSpPr>
        <p:spPr>
          <a:xfrm>
            <a:off x="6267681" y="6433620"/>
            <a:ext cx="47457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lybomska291990@gmail.com</a:t>
            </a:r>
            <a:endParaRPr lang="uk-UA" sz="2160" dirty="0"/>
          </a:p>
        </p:txBody>
      </p:sp>
    </p:spTree>
    <p:extLst>
      <p:ext uri="{BB962C8B-B14F-4D97-AF65-F5344CB8AC3E}">
        <p14:creationId xmlns:p14="http://schemas.microsoft.com/office/powerpoint/2010/main" val="148668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5614" y="2175643"/>
            <a:ext cx="8912773" cy="5790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Проблеми та виклики щодо забезпечення впровадження другого етапу НУШ 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6280190" y="552092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4365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45431" y="6718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Актуальн</a:t>
            </a:r>
            <a:r>
              <a:rPr lang="uk-UA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сть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теми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320825" y="1806447"/>
            <a:ext cx="4196358" cy="2387084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547639" y="1927016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Математика —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базова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компетентн</a:t>
            </a:r>
            <a:r>
              <a:rPr lang="uk-UA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7996" y="285436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Критично важлива для розвитку логіки та навичок розв'язання проблем.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90148" y="1800106"/>
            <a:ext cx="4196358" cy="2387084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5338672" y="1970308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Перех</a:t>
            </a:r>
            <a:r>
              <a:rPr lang="uk-UA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 в</a:t>
            </a:r>
            <a:r>
              <a:rPr lang="uk-UA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 заучування формул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44656" y="299364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 розвитку аналітичного та критичного мислення.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59471" y="1806447"/>
            <a:ext cx="4196358" cy="2387084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10340032" y="20049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Роль вчителя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86284" y="285436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Ключова фігура у впровадженнi змін та мотивації учнів.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75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Головні виклики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09645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2174319"/>
            <a:ext cx="40742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Матеріально-технічна база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26647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Недостатнє оснащення сучасними засобами.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8126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1530906" y="3559135"/>
            <a:ext cx="38715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Перевантаження програм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Занадто багато тем та складність матеріалу.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8660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1530906" y="4943951"/>
            <a:ext cx="39042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Формувальне оцінювання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Відсутність чітких критеріїв і методів оцінки.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625090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1530906" y="6328767"/>
            <a:ext cx="33477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Методична підтримка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8191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Недостатня допомога та ресурси для вчителів.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23974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3758" y="75266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Перевантаженість програм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26" y="191700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58752" y="19930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Зменшення тем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082925" y="245651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на ключових компетентностях, а не на обсязі.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26" y="3788089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5024" y="3905912"/>
            <a:ext cx="31474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Інтеграція предметів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75473" y="4342384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Математика у реальному контексті для кращого розуміння.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26" y="591460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75473" y="62552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Зменшення годин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231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55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Формувальне оцінювання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33236"/>
            <a:ext cx="3664863" cy="2387084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260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Чіткі критерії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75046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того, що і як оцінювати.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033236"/>
            <a:ext cx="3664863" cy="2387084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260050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оцінювання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4104799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Чек-листи, портфоліо, самооцінювання для глибшого аналізу.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47134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873948"/>
            <a:ext cx="28648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Навчання вчителів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36436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Підвищення кваліфікації у формувальному оцінюванні.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035" y="59267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Недостатня </a:t>
            </a:r>
            <a:r>
              <a:rPr lang="en-US" sz="5400" b="1" dirty="0" err="1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матер</a:t>
            </a:r>
            <a:r>
              <a:rPr lang="uk-UA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і</a:t>
            </a: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ально-техн</a:t>
            </a:r>
            <a:r>
              <a:rPr lang="uk-UA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і</a:t>
            </a:r>
            <a:r>
              <a:rPr lang="en-US" sz="5400" b="1" dirty="0" err="1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чна</a:t>
            </a:r>
            <a:r>
              <a:rPr lang="en-US" sz="5400" b="1" dirty="0">
                <a:solidFill>
                  <a:srgbClr val="3B454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база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91469" y="2976320"/>
            <a:ext cx="170021" cy="853321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871801" y="3048651"/>
            <a:ext cx="3054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Сучасне обладнання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71801" y="3432715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Комп’ютери, проєктори, 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інтерактивні</a:t>
            </a: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дошки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90910" y="5457815"/>
            <a:ext cx="170021" cy="853321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924791" y="57076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Фінансування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30534" y="5298400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0911" y="4217219"/>
            <a:ext cx="170021" cy="853321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24791" y="42271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Онлайн-ресурси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71801" y="4611531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Потрібен доступ до якісних платформ 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5449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інструментів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352</Words>
  <Application>Microsoft Office PowerPoint</Application>
  <PresentationFormat>Довільний</PresentationFormat>
  <Paragraphs>85</Paragraphs>
  <Slides>13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1" baseType="lpstr">
      <vt:lpstr>Times New Roman</vt:lpstr>
      <vt:lpstr>Arial</vt:lpstr>
      <vt:lpstr>Calibri</vt:lpstr>
      <vt:lpstr>Nobile</vt:lpstr>
      <vt:lpstr>Comic Sans MS</vt:lpstr>
      <vt:lpstr>Calibri Light</vt:lpstr>
      <vt:lpstr>Fraunces Extra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Користувач</cp:lastModifiedBy>
  <cp:revision>6</cp:revision>
  <dcterms:created xsi:type="dcterms:W3CDTF">2025-05-22T07:19:48Z</dcterms:created>
  <dcterms:modified xsi:type="dcterms:W3CDTF">2025-11-14T10:40:47Z</dcterms:modified>
</cp:coreProperties>
</file>