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3"/>
  </p:notesMasterIdLst>
  <p:sldIdLst>
    <p:sldId id="269" r:id="rId4"/>
    <p:sldId id="262" r:id="rId5"/>
    <p:sldId id="927" r:id="rId6"/>
    <p:sldId id="256" r:id="rId7"/>
    <p:sldId id="949" r:id="rId8"/>
    <p:sldId id="950" r:id="rId9"/>
    <p:sldId id="928" r:id="rId10"/>
    <p:sldId id="930" r:id="rId11"/>
    <p:sldId id="931" r:id="rId12"/>
    <p:sldId id="932" r:id="rId13"/>
    <p:sldId id="933" r:id="rId14"/>
    <p:sldId id="934" r:id="rId15"/>
    <p:sldId id="935" r:id="rId16"/>
    <p:sldId id="936" r:id="rId17"/>
    <p:sldId id="937" r:id="rId18"/>
    <p:sldId id="938" r:id="rId19"/>
    <p:sldId id="939" r:id="rId20"/>
    <p:sldId id="940" r:id="rId21"/>
    <p:sldId id="941" r:id="rId22"/>
    <p:sldId id="942" r:id="rId23"/>
    <p:sldId id="943" r:id="rId24"/>
    <p:sldId id="944" r:id="rId25"/>
    <p:sldId id="945" r:id="rId26"/>
    <p:sldId id="946" r:id="rId27"/>
    <p:sldId id="947" r:id="rId28"/>
    <p:sldId id="948" r:id="rId29"/>
    <p:sldId id="270" r:id="rId30"/>
    <p:sldId id="952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21" autoAdjust="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A83B5-F1BA-46DD-BC11-45C71D45542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2C8F-E8F8-43CC-B0FC-EC85E90C696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610C6-EC6F-401E-890F-65C9B3770E25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1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1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1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934135"/>
            <a:ext cx="78864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3834848"/>
            <a:ext cx="78864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uk-UA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45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12AE-7000-477D-A8EE-3AA1C401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EC7B6-5BA6-45ED-9A50-28E5B9384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A2383-EF71-4F94-86FA-E68F38D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53FF7-0751-4A81-A591-3B885A1F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28073-85D0-46B3-9B0C-5D24360A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FB706-9B9F-4680-927D-49E592CAA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2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F509A-58BA-4342-97E8-D158346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4415E-949D-4ECD-B5DF-243A9AC98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59E9A-50C4-4E72-A358-C41B4F7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A26A0-F4C6-4B6E-8BFF-3C1A6905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5B755-85AB-4AE8-851A-A4836ED1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95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92B09-03CB-4D9F-915E-EC61CB6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BA5CE-13E4-436E-8C70-3A19084F5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0ED91-C401-4EAF-AB98-6BEC3A6D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C754B-3C16-4F86-A66B-0AF9005C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9A78D-9FEB-4300-9491-C3328524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15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AA359-14E7-4512-A4CE-8D765B74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C8547-32FF-4AAF-A37A-B8E073AF6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BA374D-4752-466A-8496-EAFBF623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E33B2C-87A6-44EF-853D-0770B44C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EAD77-1DDE-4EB9-A6DC-BCA84A1D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19EDF0-9120-45EB-8ED6-9A75D36A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EE5F9-9555-4082-BFF4-41EBDEC4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34190-5FF9-4C89-B885-406F7D7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A749D-A26D-4045-9387-9F9A3DE95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296C4F-0E0E-40CC-8F93-5BD02C724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701A39-B16E-46B5-A3B6-354F8CCFD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35F66-29B5-4851-8339-7B406052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1574F3-1437-4004-B96F-EFB0A1F7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BDC8EB-4D33-42AC-A3F0-3430591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7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CA7D-E3CA-49F5-A82D-5F0050B3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9C63AA-8077-4659-B376-FF6A906A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F879F3-4CE0-48FD-B714-99F14A5D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E4F737-5761-45C9-B449-E8F896E1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15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1E306E-F45A-48DB-AE0E-AE72C8EA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C9CED0-D4DF-40C5-AD93-7E21E953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850637-37DE-41BA-A49D-CA650E73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9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12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2FC2D-C570-4897-80BD-86F90896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632AB-3144-418A-A40E-9D7F680D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AF30D-0E26-4B42-8956-5B871D84C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CFA3A0-BA0F-4734-93C1-ABF25A4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900FA-CBDC-4553-A7DE-F136EE07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8BD46B-DA76-4099-90C3-47FAC281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72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25BB7-BE9D-4786-A186-A0BC5AC1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B69A8-9639-40BF-B55A-E153AED8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3349D-BEBD-4E70-B2F3-905437688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A31BF5-76B5-4864-B133-F18314AD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3DDBBF-738C-480E-BBC2-70C28569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84061-0517-4DE2-AD50-AF6F913E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6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329E2-57E5-465F-81FE-113F9842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9802C6-E930-478A-9210-0EB3D33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71282-0414-4403-9279-AADA9FA4A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54AB0-73A5-4DC5-B4E4-04529498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8B4F7-2E8B-4462-88CB-DFBC45B1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4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4DC2DD-D173-473E-BBE6-14F8D7585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4055B1-90AD-4867-AF4C-DEC52434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7A050-A343-4B19-B5B6-32D0A481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0F0BE-A45E-4FB9-835D-39BA912B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D1A11-1971-4C6C-96DB-F514565B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62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61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32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6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20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71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4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08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31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3129281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33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77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91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51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721" y="971254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913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7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86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9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1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2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9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8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8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5EDA-2202-461B-A37C-11ACA5FE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CF8F33-5F7E-4387-8046-C106E0C1D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46652-729C-4168-9AD3-D521DDEF2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AF056-0CF0-438A-9E74-F05293962A0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191AF-5222-43A8-B400-DBFF5B0EE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36BC74-AC47-466C-B2D5-2E916212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AD2F-02F2-4DA5-8219-D4629DCEB148}" type="slidenum">
              <a:rPr lang="ru-RU" smtClean="0"/>
              <a:t>‹№›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8E6D4-D02D-402D-B9E3-14B09CB6D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/>
          <a:stretch/>
        </p:blipFill>
        <p:spPr>
          <a:xfrm>
            <a:off x="1732" y="0"/>
            <a:ext cx="605443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5C1043-AB47-4EEC-AB00-80F08B1FE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6056169" y="0"/>
            <a:ext cx="1130878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734ED-16EE-4284-9EC8-7DD538B9A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>
            <a:off x="7187046" y="0"/>
            <a:ext cx="113087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EE03B1-C042-44B0-AF5E-B003C2DBF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8317924" y="0"/>
            <a:ext cx="82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3B2E0B4-B77B-43A4-9AB9-B280F5B05CC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6EB76-C523-425C-856B-54A112F41D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1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tific.com/u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E2395E2-2438-45AF-BD12-A4323200E652}"/>
              </a:ext>
            </a:extLst>
          </p:cNvPr>
          <p:cNvSpPr/>
          <p:nvPr/>
        </p:nvSpPr>
        <p:spPr>
          <a:xfrm>
            <a:off x="444137" y="-85755"/>
            <a:ext cx="87775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 ліцей Ямпільської міської ради Вінницької області</a:t>
            </a:r>
          </a:p>
        </p:txBody>
      </p:sp>
    </p:spTree>
    <p:extLst>
      <p:ext uri="{BB962C8B-B14F-4D97-AF65-F5344CB8AC3E}">
        <p14:creationId xmlns:p14="http://schemas.microsoft.com/office/powerpoint/2010/main" val="1853751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62 A minus — ПРОФИ СТРОЙ">
            <a:extLst>
              <a:ext uri="{FF2B5EF4-FFF2-40B4-BE49-F238E27FC236}">
                <a16:creationId xmlns:a16="http://schemas.microsoft.com/office/drawing/2014/main" id="{DBCD7299-A070-E2E3-2C84-0D06425DC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r="12734"/>
          <a:stretch/>
        </p:blipFill>
        <p:spPr bwMode="auto">
          <a:xfrm>
            <a:off x="1665026" y="1179924"/>
            <a:ext cx="5813948" cy="41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4A905117-8D55-E7F1-A74D-79D6DE8F7509}"/>
              </a:ext>
            </a:extLst>
          </p:cNvPr>
          <p:cNvSpPr/>
          <p:nvPr/>
        </p:nvSpPr>
        <p:spPr>
          <a:xfrm>
            <a:off x="1665028" y="5405507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ПОПЕРЕДНЯ ЧАСТИНА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7CC6B-9359-35C8-F1F9-91937390589C}"/>
              </a:ext>
            </a:extLst>
          </p:cNvPr>
          <p:cNvSpPr txBox="1"/>
          <p:nvPr/>
        </p:nvSpPr>
        <p:spPr>
          <a:xfrm>
            <a:off x="2804615" y="2054840"/>
            <a:ext cx="25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0000"/>
                </a:highlight>
                <a:latin typeface="Century Gothic" panose="020B0502020202020204"/>
                <a:hlinkClick r:id="rId4" action="ppaction://hlinksldjump"/>
              </a:rPr>
              <a:t>1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highlight>
                <a:srgbClr val="FF0000"/>
              </a:highlight>
              <a:latin typeface="Century Gothic" panose="020B0502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BF693-31C7-78ED-FDA5-F75AE0AD7E78}"/>
              </a:ext>
            </a:extLst>
          </p:cNvPr>
          <p:cNvSpPr txBox="1"/>
          <p:nvPr/>
        </p:nvSpPr>
        <p:spPr>
          <a:xfrm>
            <a:off x="2804614" y="3356435"/>
            <a:ext cx="25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uk-UA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0000"/>
                </a:highlight>
                <a:latin typeface="Century Gothic" panose="020B0502020202020204"/>
                <a:hlinkClick r:id="rId5" action="ppaction://hlinksldjump"/>
              </a:rPr>
              <a:t>2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highlight>
                <a:srgbClr val="FF0000"/>
              </a:highlight>
              <a:latin typeface="Century Gothic" panose="020B0502020202020204"/>
            </a:endParaRPr>
          </a:p>
        </p:txBody>
      </p:sp>
      <p:sp>
        <p:nvSpPr>
          <p:cNvPr id="5" name="Прямоугольник 4">
            <a:hlinkClick r:id="rId6" action="ppaction://hlinksldjump"/>
            <a:extLst>
              <a:ext uri="{FF2B5EF4-FFF2-40B4-BE49-F238E27FC236}">
                <a16:creationId xmlns:a16="http://schemas.microsoft.com/office/drawing/2014/main" id="{6F3B37E8-7B07-625E-02C4-E42F340E371F}"/>
              </a:ext>
            </a:extLst>
          </p:cNvPr>
          <p:cNvSpPr/>
          <p:nvPr/>
        </p:nvSpPr>
        <p:spPr>
          <a:xfrm>
            <a:off x="4800689" y="5405507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ДОДАТКОВА ЗАДАЧА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91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/>
      <p:bldP spid="4" grpId="0"/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76BCE-AC0F-FACA-C12D-D190F019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 Задача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753CD4-771B-1ABC-6978-D8CF1BEB2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584" y="2331720"/>
                <a:ext cx="7777320" cy="3097530"/>
              </a:xfrm>
            </p:spPr>
            <p:txBody>
              <a:bodyPr>
                <a:normAutofit/>
              </a:bodyPr>
              <a:lstStyle/>
              <a:p>
                <a:pPr marL="34290" indent="0" algn="ctr">
                  <a:buNone/>
                </a:pPr>
                <a:r>
                  <a:rPr lang="uk-UA" sz="2100" b="1" dirty="0"/>
                  <a:t>Умова:</a:t>
                </a:r>
                <a:endParaRPr lang="en-US" sz="2100" b="1" dirty="0"/>
              </a:p>
              <a:p>
                <a:pPr marL="34290" indent="0" algn="ctr">
                  <a:buNone/>
                </a:pPr>
                <a:r>
                  <a:rPr lang="uk-UA" sz="2100" b="1" dirty="0"/>
                  <a:t> Дах має форму правильної чотирикутної піраміди, ребро основи якої дорівнює 5 м, а бічна грань нахилена до площини основи під кутом 45</a:t>
                </a:r>
                <a:r>
                  <a:rPr lang="en-US" sz="2100" b="1" dirty="0"/>
                  <a:t>º</a:t>
                </a:r>
                <a:r>
                  <a:rPr lang="uk-UA" sz="2100" b="1" dirty="0"/>
                  <a:t>. Скільки фарби потрібно, щоб пофарбувати цей дах двічі, якщо на одноразове покриття цією фарбою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1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100" b="1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21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uk-UA" sz="2100" b="1" dirty="0"/>
                  <a:t> витрачається 150 г?</a:t>
                </a:r>
                <a:endParaRPr lang="ru-RU" sz="2100" b="1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753CD4-771B-1ABC-6978-D8CF1BEB2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584" y="2331720"/>
                <a:ext cx="7777320" cy="3097530"/>
              </a:xfrm>
              <a:blipFill>
                <a:blip r:embed="rId2"/>
                <a:stretch>
                  <a:fillRect t="-1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5412487D-A653-8652-6522-E7DF3D92FB76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9652980-7008-F870-710B-6DE54970C9AB}"/>
              </a:ext>
            </a:extLst>
          </p:cNvPr>
          <p:cNvSpPr/>
          <p:nvPr/>
        </p:nvSpPr>
        <p:spPr>
          <a:xfrm>
            <a:off x="5699180" y="5156279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673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6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нтерактивне навчання">
            <a:extLst>
              <a:ext uri="{FF2B5EF4-FFF2-40B4-BE49-F238E27FC236}">
                <a16:creationId xmlns:a16="http://schemas.microsoft.com/office/drawing/2014/main" id="{1E6DE5CF-CB3E-4A77-9B2F-0328EC664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5" y="1747766"/>
            <a:ext cx="3353267" cy="2480244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CCAF361-B4A0-6E3F-E188-7B5D1DC6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/>
          <a:lstStyle/>
          <a:p>
            <a:r>
              <a:rPr lang="uk-UA" dirty="0"/>
              <a:t>Розв’язок І задачі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D6BE3D-094A-5406-B06D-C0E06BBD7011}"/>
              </a:ext>
            </a:extLst>
          </p:cNvPr>
          <p:cNvSpPr/>
          <p:nvPr/>
        </p:nvSpPr>
        <p:spPr>
          <a:xfrm>
            <a:off x="3676135" y="1747766"/>
            <a:ext cx="5177849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D136C1F8-E390-ED33-6CF2-D35544BF5C7C}"/>
              </a:ext>
            </a:extLst>
          </p:cNvPr>
          <p:cNvSpPr/>
          <p:nvPr/>
        </p:nvSpPr>
        <p:spPr>
          <a:xfrm>
            <a:off x="523367" y="468379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id="{5B5BE2EB-8281-4B02-DC26-8F4C4A6A1486}"/>
              </a:ext>
            </a:extLst>
          </p:cNvPr>
          <p:cNvSpPr/>
          <p:nvPr/>
        </p:nvSpPr>
        <p:spPr>
          <a:xfrm>
            <a:off x="523367" y="524432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877F2-B779-EEF6-1176-FC5A4F534D8B}"/>
              </a:ext>
            </a:extLst>
          </p:cNvPr>
          <p:cNvSpPr txBox="1"/>
          <p:nvPr/>
        </p:nvSpPr>
        <p:spPr>
          <a:xfrm>
            <a:off x="484583" y="4317257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Мал.1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238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 animBg="1"/>
      <p:bldP spid="8" grpId="0" build="p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3B12F5-788A-4A23-0355-D3A041C1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/>
          <a:lstStyle/>
          <a:p>
            <a:r>
              <a:rPr lang="uk-UA" dirty="0"/>
              <a:t>ІІ Задача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CC6EA7F-4A46-C70F-787F-89A956F7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331720"/>
            <a:ext cx="7777320" cy="30975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uk-UA" sz="2100" b="1" dirty="0"/>
              <a:t>Умова:</a:t>
            </a:r>
          </a:p>
          <a:p>
            <a:pPr marL="34290" indent="0" algn="ctr">
              <a:buNone/>
            </a:pPr>
            <a:r>
              <a:rPr lang="uk-UA" sz="2100" b="1" dirty="0"/>
              <a:t>Кімната має форму прямокутного паралелепіпеда (ширина кімнати – 4 м, довжина – 5 м, висота – 2.5 м) Площа стін кімнати дорівнює 0.8 площі бічної поверхні цього паралелепіпеда. Скільки фарби (у кілограмах) потрібно, щоб повністю пофарбувати стіни і стелю цієї кімнати, якщо на 1 м витрачається 0.25 кг фарби?</a:t>
            </a:r>
            <a:endParaRPr lang="ru-RU" sz="2100" b="1" dirty="0"/>
          </a:p>
        </p:txBody>
      </p:sp>
      <p:sp>
        <p:nvSpPr>
          <p:cNvPr id="7" name="Прямоугольник 6">
            <a:hlinkClick r:id="rId2" action="ppaction://hlinksldjump"/>
            <a:extLst>
              <a:ext uri="{FF2B5EF4-FFF2-40B4-BE49-F238E27FC236}">
                <a16:creationId xmlns:a16="http://schemas.microsoft.com/office/drawing/2014/main" id="{23834F76-8FD7-7C14-E176-94B5A3D3364C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984CE7DE-DE55-4484-13AC-9B3050982D82}"/>
              </a:ext>
            </a:extLst>
          </p:cNvPr>
          <p:cNvSpPr/>
          <p:nvPr/>
        </p:nvSpPr>
        <p:spPr>
          <a:xfrm>
            <a:off x="5699180" y="5156279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6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 animBg="1"/>
      <p:bldP spid="8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B8DBD1-9C2E-A738-83BC-3E34D016E551}"/>
              </a:ext>
            </a:extLst>
          </p:cNvPr>
          <p:cNvSpPr txBox="1">
            <a:spLocks/>
          </p:cNvSpPr>
          <p:nvPr/>
        </p:nvSpPr>
        <p:spPr>
          <a:xfrm>
            <a:off x="484584" y="119678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Розв’язок ІІ задачі</a:t>
            </a:r>
            <a:endParaRPr lang="ru-RU" sz="315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466D8D-799F-0E62-66F8-EADF16FE68F6}"/>
              </a:ext>
            </a:extLst>
          </p:cNvPr>
          <p:cNvSpPr/>
          <p:nvPr/>
        </p:nvSpPr>
        <p:spPr>
          <a:xfrm>
            <a:off x="3676135" y="1747766"/>
            <a:ext cx="5177849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0EE7B077-CD45-945C-AD2D-64C0F2DD3DDD}"/>
              </a:ext>
            </a:extLst>
          </p:cNvPr>
          <p:cNvSpPr/>
          <p:nvPr/>
        </p:nvSpPr>
        <p:spPr>
          <a:xfrm>
            <a:off x="503975" y="468379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E217FF25-7AC9-CFA7-2CF9-C585E5B72942}"/>
              </a:ext>
            </a:extLst>
          </p:cNvPr>
          <p:cNvSpPr/>
          <p:nvPr/>
        </p:nvSpPr>
        <p:spPr>
          <a:xfrm>
            <a:off x="503975" y="524432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pic>
        <p:nvPicPr>
          <p:cNvPr id="1026" name="Picture 2" descr="На рисунку зображено прямокутний паралелепіпед&amp;nbsp ...">
            <a:extLst>
              <a:ext uri="{FF2B5EF4-FFF2-40B4-BE49-F238E27FC236}">
                <a16:creationId xmlns:a16="http://schemas.microsoft.com/office/drawing/2014/main" id="{11181552-227C-6376-7DFE-89411A0C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4" y="1747765"/>
            <a:ext cx="3477850" cy="23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7142C-77CC-38CF-66B8-B9DEB296C88B}"/>
              </a:ext>
            </a:extLst>
          </p:cNvPr>
          <p:cNvSpPr txBox="1"/>
          <p:nvPr/>
        </p:nvSpPr>
        <p:spPr>
          <a:xfrm>
            <a:off x="484583" y="4317257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Мал. 2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41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 animBg="1"/>
      <p:bldP spid="7" grpId="0" build="p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C89130-88AE-E3B5-1574-A9BD0396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/>
          <a:lstStyle/>
          <a:p>
            <a:r>
              <a:rPr lang="uk-UA" dirty="0"/>
              <a:t>ІІІ Задача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A5BE82E-E6CE-E848-D267-9CD146972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331720"/>
            <a:ext cx="7777320" cy="30975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uk-UA" sz="2100" b="1" dirty="0"/>
              <a:t>Умова:</a:t>
            </a:r>
          </a:p>
          <a:p>
            <a:pPr marL="34290" indent="0" algn="ctr">
              <a:buNone/>
            </a:pPr>
            <a:r>
              <a:rPr lang="uk-UA" sz="2100" b="1" dirty="0"/>
              <a:t>У магазині є три види плитки для підлоги (див. табл. 1)</a:t>
            </a:r>
          </a:p>
          <a:p>
            <a:pPr marL="34290" indent="0" algn="ctr">
              <a:buNone/>
            </a:pPr>
            <a:r>
              <a:rPr lang="uk-UA" sz="2100" b="1" dirty="0"/>
              <a:t>У кухні, довжина якої 6 м, а ширина 3 м, потрібно покрити підлогу плиткою. Яку плитку краще придбати, щоб затрати на покриття підлоги були найменші? Обчисліть ці витрати.</a:t>
            </a:r>
            <a:endParaRPr lang="en-US" sz="2100" b="1" dirty="0"/>
          </a:p>
        </p:txBody>
      </p:sp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D9C178B0-FA28-CF94-E297-9614D2C5B226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D98F6C10-D179-1EA5-3E36-383F86394AA1}"/>
              </a:ext>
            </a:extLst>
          </p:cNvPr>
          <p:cNvSpPr/>
          <p:nvPr/>
        </p:nvSpPr>
        <p:spPr>
          <a:xfrm>
            <a:off x="5699180" y="5156279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23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E58136F-5A63-DCD9-00D0-0596CFA07071}"/>
              </a:ext>
            </a:extLst>
          </p:cNvPr>
          <p:cNvSpPr txBox="1">
            <a:spLocks/>
          </p:cNvSpPr>
          <p:nvPr/>
        </p:nvSpPr>
        <p:spPr>
          <a:xfrm>
            <a:off x="484584" y="1196789"/>
            <a:ext cx="3726658" cy="5498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Розв’язок ІІІ задачі</a:t>
            </a:r>
            <a:endParaRPr lang="ru-RU" sz="315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4EE7C9-D394-A508-966C-E9820A4F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2322460"/>
            <a:ext cx="3883559" cy="7098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1D0D2C5-862A-001E-3E26-623A000F4589}"/>
              </a:ext>
            </a:extLst>
          </p:cNvPr>
          <p:cNvSpPr/>
          <p:nvPr/>
        </p:nvSpPr>
        <p:spPr>
          <a:xfrm>
            <a:off x="4211241" y="1747766"/>
            <a:ext cx="4642743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Прямоугольник 11">
            <a:hlinkClick r:id="rId3" action="ppaction://hlinksldjump"/>
            <a:extLst>
              <a:ext uri="{FF2B5EF4-FFF2-40B4-BE49-F238E27FC236}">
                <a16:creationId xmlns:a16="http://schemas.microsoft.com/office/drawing/2014/main" id="{10B8CCD4-6BBD-BDE4-9A23-84E509FE0D0D}"/>
              </a:ext>
            </a:extLst>
          </p:cNvPr>
          <p:cNvSpPr/>
          <p:nvPr/>
        </p:nvSpPr>
        <p:spPr>
          <a:xfrm>
            <a:off x="839278" y="3608170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13" name="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A016623-229A-3BA1-9106-F4024DE5B6B2}"/>
              </a:ext>
            </a:extLst>
          </p:cNvPr>
          <p:cNvSpPr/>
          <p:nvPr/>
        </p:nvSpPr>
        <p:spPr>
          <a:xfrm>
            <a:off x="839278" y="4168700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CD631-BE06-A86F-684C-1593CBE02615}"/>
              </a:ext>
            </a:extLst>
          </p:cNvPr>
          <p:cNvSpPr txBox="1"/>
          <p:nvPr/>
        </p:nvSpPr>
        <p:spPr>
          <a:xfrm>
            <a:off x="839277" y="3152001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Табл. 1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66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82EF1D-9D14-ABE1-83A8-D452C6EF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/>
          <a:lstStyle/>
          <a:p>
            <a:r>
              <a:rPr lang="uk-UA" dirty="0"/>
              <a:t>І</a:t>
            </a:r>
            <a:r>
              <a:rPr lang="en-US" dirty="0"/>
              <a:t>V</a:t>
            </a:r>
            <a:r>
              <a:rPr lang="uk-UA" dirty="0"/>
              <a:t> Задача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8AD08FF-C493-5AC7-8A59-FFC803C1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3" y="1880235"/>
            <a:ext cx="7777320" cy="30975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uk-UA" sz="2100" b="1" dirty="0"/>
              <a:t>Умова:</a:t>
            </a:r>
            <a:endParaRPr lang="en-US" sz="2100" b="1" dirty="0"/>
          </a:p>
          <a:p>
            <a:pPr marL="34290" indent="0" algn="ctr">
              <a:buNone/>
            </a:pPr>
            <a:r>
              <a:rPr lang="uk-UA" sz="1800" b="1" dirty="0"/>
              <a:t> Фронтон мансардного поверху має вигляд рівностороннього трикутника зі стороною 4 (див. мал. 3)</a:t>
            </a:r>
          </a:p>
          <a:p>
            <a:pPr marL="34290" indent="0" algn="ctr">
              <a:buNone/>
            </a:pPr>
            <a:r>
              <a:rPr lang="uk-UA" sz="1800" b="1" dirty="0"/>
              <a:t>Яке з наведених значень є найбільшим можливим значенням висоти </a:t>
            </a:r>
            <a:r>
              <a:rPr lang="en-US" sz="1800" b="1" dirty="0"/>
              <a:t>h </a:t>
            </a:r>
            <a:r>
              <a:rPr lang="uk-UA" sz="1800" b="1" dirty="0"/>
              <a:t>вікна прямокутної форми, як</a:t>
            </a:r>
            <a:r>
              <a:rPr lang="ru-RU" sz="1800" b="1" dirty="0"/>
              <a:t>щ</a:t>
            </a:r>
            <a:r>
              <a:rPr lang="uk-UA" sz="1800" b="1" dirty="0"/>
              <a:t>о його ширина 1 м?</a:t>
            </a:r>
            <a:endParaRPr lang="ru-RU" sz="2100" b="1" dirty="0"/>
          </a:p>
        </p:txBody>
      </p:sp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2DC83CC8-180D-58A4-096D-829B1C6373C5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F7A8DA4B-5B27-B42D-F075-731FF38F8C30}"/>
              </a:ext>
            </a:extLst>
          </p:cNvPr>
          <p:cNvSpPr/>
          <p:nvPr/>
        </p:nvSpPr>
        <p:spPr>
          <a:xfrm>
            <a:off x="5699180" y="5156279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:a16="http://schemas.microsoft.com/office/drawing/2014/main" id="{77DEA6B9-A22F-032A-D1BE-CB99152D0647}"/>
              </a:ext>
            </a:extLst>
          </p:cNvPr>
          <p:cNvGraphicFramePr>
            <a:graphicFrameLocks noGrp="1"/>
          </p:cNvGraphicFramePr>
          <p:nvPr/>
        </p:nvGraphicFramePr>
        <p:xfrm>
          <a:off x="1442126" y="3797896"/>
          <a:ext cx="6096000" cy="117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9704745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349367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043253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3782944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55456119"/>
                    </a:ext>
                  </a:extLst>
                </a:gridCol>
              </a:tblGrid>
              <a:tr h="589934">
                <a:tc>
                  <a:txBody>
                    <a:bodyPr/>
                    <a:lstStyle/>
                    <a:p>
                      <a:r>
                        <a:rPr lang="uk-UA" sz="1000" dirty="0"/>
                        <a:t>А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Б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В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Г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д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7941806"/>
                  </a:ext>
                </a:extLst>
              </a:tr>
              <a:tr h="589934">
                <a:tc>
                  <a:txBody>
                    <a:bodyPr/>
                    <a:lstStyle/>
                    <a:p>
                      <a:r>
                        <a:rPr lang="uk-UA" sz="1000" dirty="0"/>
                        <a:t>1 м 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2 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2.4 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2.5 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3 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120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6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655A52D-8F10-B1F3-4C9F-36A273ECC580}"/>
              </a:ext>
            </a:extLst>
          </p:cNvPr>
          <p:cNvSpPr txBox="1">
            <a:spLocks/>
          </p:cNvSpPr>
          <p:nvPr/>
        </p:nvSpPr>
        <p:spPr>
          <a:xfrm>
            <a:off x="484583" y="1196789"/>
            <a:ext cx="4006301" cy="5498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Розв’язок І</a:t>
            </a:r>
            <a:r>
              <a:rPr lang="en-US" sz="3150" dirty="0">
                <a:solidFill>
                  <a:srgbClr val="EBEBEB"/>
                </a:solidFill>
                <a:latin typeface="Century Gothic" panose="020B0502020202020204"/>
              </a:rPr>
              <a:t>V</a:t>
            </a: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 задачі</a:t>
            </a:r>
            <a:endParaRPr lang="ru-RU" sz="315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DBCD2-C551-51E3-2709-37650640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3" y="1746648"/>
            <a:ext cx="2920634" cy="238586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2FEA06-C2E3-9907-FE80-030E2F679397}"/>
              </a:ext>
            </a:extLst>
          </p:cNvPr>
          <p:cNvSpPr/>
          <p:nvPr/>
        </p:nvSpPr>
        <p:spPr>
          <a:xfrm>
            <a:off x="3676135" y="1747766"/>
            <a:ext cx="5177849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14752FDE-476B-6172-A2B3-757A8BBE7A49}"/>
              </a:ext>
            </a:extLst>
          </p:cNvPr>
          <p:cNvSpPr/>
          <p:nvPr/>
        </p:nvSpPr>
        <p:spPr>
          <a:xfrm>
            <a:off x="523367" y="468379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833525BE-ABF9-6BEF-4991-CA976BD5E889}"/>
              </a:ext>
            </a:extLst>
          </p:cNvPr>
          <p:cNvSpPr/>
          <p:nvPr/>
        </p:nvSpPr>
        <p:spPr>
          <a:xfrm>
            <a:off x="523367" y="524432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DA8C6-E780-B845-A4DA-5EDBE3565CA2}"/>
              </a:ext>
            </a:extLst>
          </p:cNvPr>
          <p:cNvSpPr txBox="1"/>
          <p:nvPr/>
        </p:nvSpPr>
        <p:spPr>
          <a:xfrm>
            <a:off x="484583" y="4317257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Мал.3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365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71618B3-F993-0B9D-0B8A-2303EA5D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/>
          <a:lstStyle/>
          <a:p>
            <a:r>
              <a:rPr lang="en-US" dirty="0"/>
              <a:t>V</a:t>
            </a:r>
            <a:r>
              <a:rPr lang="uk-UA" dirty="0"/>
              <a:t> Задача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55E4619-09C9-C926-9614-6B5F4382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3" y="1880235"/>
            <a:ext cx="7777320" cy="30975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uk-UA" sz="2100" b="1" dirty="0"/>
              <a:t>Умова:</a:t>
            </a:r>
          </a:p>
          <a:p>
            <a:pPr marL="34290" indent="0" algn="ctr">
              <a:buNone/>
            </a:pPr>
            <a:r>
              <a:rPr lang="uk-UA" sz="2100" b="1" dirty="0"/>
              <a:t>У кімнаті, що має форму прямокутного паралелепіпеда, є два вікна та одні двері. Скільки рулонів шпалер (без малюнка) потрібно придбати, щоб обклеїти стіни цієї кімнати, якщо відомі розміри (у метрах): кімнати – 4х5х2.8; вікон – 1.2х1.8; дверей – 0.9х2.1; </a:t>
            </a:r>
            <a:r>
              <a:rPr lang="uk-UA" sz="2100" b="1" dirty="0" err="1"/>
              <a:t>рулона</a:t>
            </a:r>
            <a:r>
              <a:rPr lang="uk-UA" sz="2100" b="1" dirty="0"/>
              <a:t>  - 0.5х10. Врахуйте, що відходи становлять 5%.</a:t>
            </a:r>
            <a:endParaRPr lang="ru-RU" sz="2100" b="1" dirty="0"/>
          </a:p>
        </p:txBody>
      </p:sp>
      <p:sp>
        <p:nvSpPr>
          <p:cNvPr id="10" name="Прямоугольник 9">
            <a:hlinkClick r:id="rId2" action="ppaction://hlinksldjump"/>
            <a:extLst>
              <a:ext uri="{FF2B5EF4-FFF2-40B4-BE49-F238E27FC236}">
                <a16:creationId xmlns:a16="http://schemas.microsoft.com/office/drawing/2014/main" id="{409420CB-186C-0D3C-C69B-5844C495A786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1" name="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id="{14F998F2-1300-C57D-E7A5-E9A94A36AA44}"/>
              </a:ext>
            </a:extLst>
          </p:cNvPr>
          <p:cNvSpPr/>
          <p:nvPr/>
        </p:nvSpPr>
        <p:spPr>
          <a:xfrm>
            <a:off x="5699180" y="5156279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15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" t="8351" r="-102" b="24082"/>
          <a:stretch/>
        </p:blipFill>
        <p:spPr>
          <a:xfrm>
            <a:off x="330927" y="1035342"/>
            <a:ext cx="4402106" cy="3970666"/>
          </a:xfrm>
          <a:prstGeom prst="rect">
            <a:avLst/>
          </a:prstGeom>
        </p:spPr>
      </p:pic>
      <p:pic>
        <p:nvPicPr>
          <p:cNvPr id="5" name="Рисунок 6"/>
          <p:cNvPicPr>
            <a:picLocks noGrp="1"/>
          </p:cNvPicPr>
          <p:nvPr>
            <p:ph idx="1"/>
          </p:nvPr>
        </p:nvPicPr>
        <p:blipFill>
          <a:blip r:embed="rId3"/>
          <a:srcRect b="34270"/>
          <a:stretch/>
        </p:blipFill>
        <p:spPr>
          <a:xfrm>
            <a:off x="4626006" y="944725"/>
            <a:ext cx="4517994" cy="422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23">
            <a:extLst>
              <a:ext uri="{FF2B5EF4-FFF2-40B4-BE49-F238E27FC236}">
                <a16:creationId xmlns:a16="http://schemas.microsoft.com/office/drawing/2014/main" id="{AF3B8513-BBEA-4D43-97E7-CAD0E72102D5}"/>
              </a:ext>
            </a:extLst>
          </p:cNvPr>
          <p:cNvGrpSpPr/>
          <p:nvPr/>
        </p:nvGrpSpPr>
        <p:grpSpPr>
          <a:xfrm rot="20125443">
            <a:off x="1228304" y="4462549"/>
            <a:ext cx="1548263" cy="1408720"/>
            <a:chOff x="762256" y="1066800"/>
            <a:chExt cx="2182586" cy="2325302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EB122D5-DD6A-4A65-AFFC-70456E3D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56" y="1353344"/>
              <a:ext cx="2182586" cy="2038758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DDA45907-8012-48CB-A903-7DFFD48CB03A}"/>
                </a:ext>
              </a:extLst>
            </p:cNvPr>
            <p:cNvSpPr/>
            <p:nvPr/>
          </p:nvSpPr>
          <p:spPr>
            <a:xfrm>
              <a:off x="762256" y="2092952"/>
              <a:ext cx="2182586" cy="558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600" b="1" dirty="0">
                  <a:latin typeface="Comic Sans MS" pitchFamily="66" charset="0"/>
                </a:rPr>
                <a:t>КОРПУС №1</a:t>
              </a:r>
              <a:endParaRPr lang="ru-RU" sz="1600" b="1" dirty="0">
                <a:latin typeface="Comic Sans MS" pitchFamily="66" charset="0"/>
              </a:endParaRPr>
            </a:p>
          </p:txBody>
        </p:sp>
        <p:pic>
          <p:nvPicPr>
            <p:cNvPr id="15" name="Picture 7" descr="D:\DONE\NEW\list of tasks\images\20.png">
              <a:extLst>
                <a:ext uri="{FF2B5EF4-FFF2-40B4-BE49-F238E27FC236}">
                  <a16:creationId xmlns:a16="http://schemas.microsoft.com/office/drawing/2014/main" id="{540B1472-ADE0-4BC3-9AE7-E19C7FD65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1066800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Группа 23">
            <a:extLst>
              <a:ext uri="{FF2B5EF4-FFF2-40B4-BE49-F238E27FC236}">
                <a16:creationId xmlns:a16="http://schemas.microsoft.com/office/drawing/2014/main" id="{FEFDBD58-64E4-432F-8589-15141E326C47}"/>
              </a:ext>
            </a:extLst>
          </p:cNvPr>
          <p:cNvGrpSpPr/>
          <p:nvPr/>
        </p:nvGrpSpPr>
        <p:grpSpPr>
          <a:xfrm rot="943013">
            <a:off x="6827843" y="4381367"/>
            <a:ext cx="1548263" cy="1408720"/>
            <a:chOff x="762256" y="1066800"/>
            <a:chExt cx="2182586" cy="2325302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264ED26-E700-4EDF-A64F-A03063DE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56" y="1353344"/>
              <a:ext cx="2182586" cy="2038758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33">
              <a:extLst>
                <a:ext uri="{FF2B5EF4-FFF2-40B4-BE49-F238E27FC236}">
                  <a16:creationId xmlns:a16="http://schemas.microsoft.com/office/drawing/2014/main" id="{269C0D26-D299-411F-BDBA-4452A386A8C4}"/>
                </a:ext>
              </a:extLst>
            </p:cNvPr>
            <p:cNvSpPr/>
            <p:nvPr/>
          </p:nvSpPr>
          <p:spPr>
            <a:xfrm>
              <a:off x="762256" y="2092952"/>
              <a:ext cx="2182586" cy="558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600" b="1" dirty="0">
                  <a:latin typeface="Comic Sans MS" pitchFamily="66" charset="0"/>
                </a:rPr>
                <a:t>КОРПУС №2</a:t>
              </a:r>
              <a:endParaRPr lang="ru-RU" sz="1600" b="1" dirty="0">
                <a:latin typeface="Comic Sans MS" pitchFamily="66" charset="0"/>
              </a:endParaRPr>
            </a:p>
          </p:txBody>
        </p:sp>
        <p:pic>
          <p:nvPicPr>
            <p:cNvPr id="19" name="Picture 7" descr="D:\DONE\NEW\list of tasks\images\20.png">
              <a:extLst>
                <a:ext uri="{FF2B5EF4-FFF2-40B4-BE49-F238E27FC236}">
                  <a16:creationId xmlns:a16="http://schemas.microsoft.com/office/drawing/2014/main" id="{5C0AAF21-9EB5-4FB7-87F0-B322D0852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1066800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4089006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DA1838B-0E87-369F-132A-AE48EFA6555F}"/>
              </a:ext>
            </a:extLst>
          </p:cNvPr>
          <p:cNvSpPr txBox="1">
            <a:spLocks/>
          </p:cNvSpPr>
          <p:nvPr/>
        </p:nvSpPr>
        <p:spPr>
          <a:xfrm>
            <a:off x="484583" y="1196789"/>
            <a:ext cx="4006301" cy="5498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Розв’язок </a:t>
            </a:r>
            <a:r>
              <a:rPr lang="en-US" sz="3150" dirty="0">
                <a:solidFill>
                  <a:srgbClr val="EBEBEB"/>
                </a:solidFill>
                <a:latin typeface="Century Gothic" panose="020B0502020202020204"/>
              </a:rPr>
              <a:t>V</a:t>
            </a: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 задачі</a:t>
            </a:r>
            <a:endParaRPr lang="ru-RU" sz="315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3CCA51-6C57-19A5-C8AC-BFB31B0246A8}"/>
              </a:ext>
            </a:extLst>
          </p:cNvPr>
          <p:cNvSpPr/>
          <p:nvPr/>
        </p:nvSpPr>
        <p:spPr>
          <a:xfrm>
            <a:off x="3676135" y="1747766"/>
            <a:ext cx="5177849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771B51AD-F4BF-BDA5-8209-88049CAEE637}"/>
              </a:ext>
            </a:extLst>
          </p:cNvPr>
          <p:cNvSpPr/>
          <p:nvPr/>
        </p:nvSpPr>
        <p:spPr>
          <a:xfrm>
            <a:off x="523367" y="468379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B2513320-841B-F33D-C966-34240B0E0A02}"/>
              </a:ext>
            </a:extLst>
          </p:cNvPr>
          <p:cNvSpPr/>
          <p:nvPr/>
        </p:nvSpPr>
        <p:spPr>
          <a:xfrm>
            <a:off x="523367" y="524432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5223B-DEEA-92B4-F8A3-BFBC37665F01}"/>
              </a:ext>
            </a:extLst>
          </p:cNvPr>
          <p:cNvSpPr txBox="1"/>
          <p:nvPr/>
        </p:nvSpPr>
        <p:spPr>
          <a:xfrm>
            <a:off x="484583" y="4317257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Мал.4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2" descr="На рисунку зображено прямокутний паралелепіпед&amp;nbsp ...">
            <a:extLst>
              <a:ext uri="{FF2B5EF4-FFF2-40B4-BE49-F238E27FC236}">
                <a16:creationId xmlns:a16="http://schemas.microsoft.com/office/drawing/2014/main" id="{D9153DC5-69E2-835C-E935-F64A1268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4" y="1747765"/>
            <a:ext cx="3477850" cy="2374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F96F0A5-CEF8-948E-78B6-B7BC5FEE1EEE}"/>
              </a:ext>
            </a:extLst>
          </p:cNvPr>
          <p:cNvSpPr/>
          <p:nvPr/>
        </p:nvSpPr>
        <p:spPr>
          <a:xfrm>
            <a:off x="1348366" y="3045619"/>
            <a:ext cx="400033" cy="76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93EC0B6-A497-D991-A77A-C72D52CCA8A9}"/>
              </a:ext>
            </a:extLst>
          </p:cNvPr>
          <p:cNvSpPr/>
          <p:nvPr/>
        </p:nvSpPr>
        <p:spPr>
          <a:xfrm>
            <a:off x="1862508" y="2935122"/>
            <a:ext cx="552080" cy="49387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273E6BA-FDB0-516A-BC64-430BCA29044B}"/>
              </a:ext>
            </a:extLst>
          </p:cNvPr>
          <p:cNvSpPr/>
          <p:nvPr/>
        </p:nvSpPr>
        <p:spPr>
          <a:xfrm>
            <a:off x="628222" y="2935122"/>
            <a:ext cx="552080" cy="49387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303509D-6B75-7256-C5CA-8E74F196C369}"/>
              </a:ext>
            </a:extLst>
          </p:cNvPr>
          <p:cNvSpPr/>
          <p:nvPr/>
        </p:nvSpPr>
        <p:spPr>
          <a:xfrm>
            <a:off x="1652296" y="3440497"/>
            <a:ext cx="59800" cy="6667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594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21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55B003C0-7AE7-37CA-D07B-EC4458EAA585}"/>
              </a:ext>
            </a:extLst>
          </p:cNvPr>
          <p:cNvSpPr/>
          <p:nvPr/>
        </p:nvSpPr>
        <p:spPr>
          <a:xfrm>
            <a:off x="5699180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РОЗВ’ЯЗКУ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BD9CD-9E74-EA43-E594-FA911CB9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9"/>
            <a:ext cx="3855405" cy="376969"/>
          </a:xfrm>
        </p:spPr>
        <p:txBody>
          <a:bodyPr/>
          <a:lstStyle/>
          <a:p>
            <a:r>
              <a:rPr lang="uk-UA" sz="2400" dirty="0"/>
              <a:t>Додаткова задача</a:t>
            </a:r>
            <a:endParaRPr lang="ru-RU" sz="24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0DF4DCA-5E2A-B670-889B-4554FE9B0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28" y="1573757"/>
            <a:ext cx="7777320" cy="30975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uk-UA" sz="2100" b="1" dirty="0"/>
              <a:t>Умова:</a:t>
            </a:r>
          </a:p>
          <a:p>
            <a:pPr marL="34290" indent="0" algn="ctr">
              <a:buNone/>
            </a:pPr>
            <a:r>
              <a:rPr lang="uk-UA" b="1" dirty="0"/>
              <a:t>Для розігрівання в </a:t>
            </a:r>
            <a:r>
              <a:rPr lang="uk-UA" b="1" dirty="0" err="1"/>
              <a:t>мікрохвильовці</a:t>
            </a:r>
            <a:r>
              <a:rPr lang="uk-UA" b="1" dirty="0"/>
              <a:t> рідких страв використовують посудину у формі циліндра, радіус основи якого дорівнює 9 см. Посудина ставиться на горизонтальний диск у формі круга і накривається кришкою, що має форму півсфери (див. мал. 5).</a:t>
            </a:r>
          </a:p>
          <a:p>
            <a:pPr marL="34290" indent="0" algn="ctr">
              <a:buNone/>
            </a:pPr>
            <a:r>
              <a:rPr lang="uk-UA" b="1" dirty="0"/>
              <a:t>Радіус півсфери дорівнює 12 см і є меншим за радіус кола. Укажіть найбільше з наведених значень, якому може дорівнювати висота посудини, якщо посудина не торкається кришки</a:t>
            </a: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66B196BC-AC18-D6E5-F762-F607D1FF5CFE}"/>
              </a:ext>
            </a:extLst>
          </p:cNvPr>
          <p:cNvSpPr/>
          <p:nvPr/>
        </p:nvSpPr>
        <p:spPr>
          <a:xfrm>
            <a:off x="766537" y="5156321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НАЗАД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8" name="Таблица 6">
            <a:extLst>
              <a:ext uri="{FF2B5EF4-FFF2-40B4-BE49-F238E27FC236}">
                <a16:creationId xmlns:a16="http://schemas.microsoft.com/office/drawing/2014/main" id="{D005B155-8DF1-8D8F-198D-539D1FC9174F}"/>
              </a:ext>
            </a:extLst>
          </p:cNvPr>
          <p:cNvGraphicFramePr>
            <a:graphicFrameLocks noGrp="1"/>
          </p:cNvGraphicFramePr>
          <p:nvPr/>
        </p:nvGraphicFramePr>
        <p:xfrm>
          <a:off x="1597926" y="3849451"/>
          <a:ext cx="5948150" cy="103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630">
                  <a:extLst>
                    <a:ext uri="{9D8B030D-6E8A-4147-A177-3AD203B41FA5}">
                      <a16:colId xmlns:a16="http://schemas.microsoft.com/office/drawing/2014/main" val="3970474514"/>
                    </a:ext>
                  </a:extLst>
                </a:gridCol>
                <a:gridCol w="1189630">
                  <a:extLst>
                    <a:ext uri="{9D8B030D-6E8A-4147-A177-3AD203B41FA5}">
                      <a16:colId xmlns:a16="http://schemas.microsoft.com/office/drawing/2014/main" val="834936752"/>
                    </a:ext>
                  </a:extLst>
                </a:gridCol>
                <a:gridCol w="1189630">
                  <a:extLst>
                    <a:ext uri="{9D8B030D-6E8A-4147-A177-3AD203B41FA5}">
                      <a16:colId xmlns:a16="http://schemas.microsoft.com/office/drawing/2014/main" val="2704325301"/>
                    </a:ext>
                  </a:extLst>
                </a:gridCol>
                <a:gridCol w="1189630">
                  <a:extLst>
                    <a:ext uri="{9D8B030D-6E8A-4147-A177-3AD203B41FA5}">
                      <a16:colId xmlns:a16="http://schemas.microsoft.com/office/drawing/2014/main" val="3337829440"/>
                    </a:ext>
                  </a:extLst>
                </a:gridCol>
                <a:gridCol w="1189630">
                  <a:extLst>
                    <a:ext uri="{9D8B030D-6E8A-4147-A177-3AD203B41FA5}">
                      <a16:colId xmlns:a16="http://schemas.microsoft.com/office/drawing/2014/main" val="2055456119"/>
                    </a:ext>
                  </a:extLst>
                </a:gridCol>
              </a:tblGrid>
              <a:tr h="518494">
                <a:tc>
                  <a:txBody>
                    <a:bodyPr/>
                    <a:lstStyle/>
                    <a:p>
                      <a:r>
                        <a:rPr lang="uk-UA" sz="1000" dirty="0"/>
                        <a:t>А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Б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В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Г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д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7941806"/>
                  </a:ext>
                </a:extLst>
              </a:tr>
              <a:tr h="518494">
                <a:tc>
                  <a:txBody>
                    <a:bodyPr/>
                    <a:lstStyle/>
                    <a:p>
                      <a:r>
                        <a:rPr lang="uk-UA" sz="1000" dirty="0"/>
                        <a:t>3 см 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5 см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6 см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7 см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uk-UA" sz="1000" dirty="0"/>
                        <a:t>8 см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120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6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4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14A64F-3938-A9AA-E193-F8D03820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06" y="2264137"/>
            <a:ext cx="2742005" cy="168463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CD4445A-831F-0C88-7427-6F7A92FEDB86}"/>
              </a:ext>
            </a:extLst>
          </p:cNvPr>
          <p:cNvSpPr txBox="1">
            <a:spLocks/>
          </p:cNvSpPr>
          <p:nvPr/>
        </p:nvSpPr>
        <p:spPr>
          <a:xfrm>
            <a:off x="484583" y="1196789"/>
            <a:ext cx="6086814" cy="5498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uk-UA" sz="3150" dirty="0">
                <a:solidFill>
                  <a:srgbClr val="EBEBEB"/>
                </a:solidFill>
                <a:latin typeface="Century Gothic" panose="020B0502020202020204"/>
              </a:rPr>
              <a:t>Розв’язок додаткової задачі</a:t>
            </a:r>
            <a:endParaRPr lang="ru-RU" sz="315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6CF577-2A50-D973-4320-92542E6BB5DC}"/>
              </a:ext>
            </a:extLst>
          </p:cNvPr>
          <p:cNvSpPr/>
          <p:nvPr/>
        </p:nvSpPr>
        <p:spPr>
          <a:xfrm>
            <a:off x="3481568" y="1787056"/>
            <a:ext cx="5177849" cy="39134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F747C8F-954E-1783-466D-177744ED05F6}"/>
              </a:ext>
            </a:extLst>
          </p:cNvPr>
          <p:cNvSpPr/>
          <p:nvPr/>
        </p:nvSpPr>
        <p:spPr>
          <a:xfrm>
            <a:off x="523367" y="468379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</a:t>
            </a:r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D4E3E919-2195-3305-F7E9-A9297D0DBA79}"/>
              </a:ext>
            </a:extLst>
          </p:cNvPr>
          <p:cNvSpPr/>
          <p:nvPr/>
        </p:nvSpPr>
        <p:spPr>
          <a:xfrm>
            <a:off x="523367" y="5244323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ПЕРЕЙТИ ДО ВИБОРУ ЗАДАЧ</a:t>
            </a:r>
          </a:p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ЧАСТИНА ІІ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94805-14D2-0769-0ABB-6A398A0DFF3F}"/>
              </a:ext>
            </a:extLst>
          </p:cNvPr>
          <p:cNvSpPr txBox="1"/>
          <p:nvPr/>
        </p:nvSpPr>
        <p:spPr>
          <a:xfrm>
            <a:off x="484583" y="4177780"/>
            <a:ext cx="271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uk-UA" sz="1350" b="1" u="sng" dirty="0">
                <a:solidFill>
                  <a:prstClr val="white"/>
                </a:solidFill>
                <a:latin typeface="Century Gothic" panose="020B0502020202020204"/>
              </a:rPr>
              <a:t>Рис.5</a:t>
            </a:r>
            <a:endParaRPr lang="ru-RU" sz="1350" b="1" u="sng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970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Ольга\Downloads\MyColl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9" y="920930"/>
            <a:ext cx="5140235" cy="5140235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524994" y="973184"/>
            <a:ext cx="3619006" cy="4343400"/>
            <a:chOff x="327493" y="1143000"/>
            <a:chExt cx="4456333" cy="4617125"/>
          </a:xfrm>
        </p:grpSpPr>
        <p:grpSp>
          <p:nvGrpSpPr>
            <p:cNvPr id="6" name="Group 10"/>
            <p:cNvGrpSpPr/>
            <p:nvPr/>
          </p:nvGrpSpPr>
          <p:grpSpPr>
            <a:xfrm>
              <a:off x="685800" y="2076450"/>
              <a:ext cx="3735702" cy="3403768"/>
              <a:chOff x="1063625" y="1603375"/>
              <a:chExt cx="2036763" cy="1855788"/>
            </a:xfrm>
          </p:grpSpPr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bg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4"/>
            <p:cNvGrpSpPr/>
            <p:nvPr/>
          </p:nvGrpSpPr>
          <p:grpSpPr>
            <a:xfrm rot="364949">
              <a:off x="398417" y="1788537"/>
              <a:ext cx="3735702" cy="3403768"/>
              <a:chOff x="1063625" y="1603375"/>
              <a:chExt cx="2036763" cy="1855788"/>
            </a:xfrm>
          </p:grpSpPr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DBFEB">
                      <a:shade val="30000"/>
                      <a:satMod val="115000"/>
                    </a:srgbClr>
                  </a:gs>
                  <a:gs pos="50000">
                    <a:srgbClr val="FDBFEB">
                      <a:shade val="67500"/>
                      <a:satMod val="115000"/>
                    </a:srgbClr>
                  </a:gs>
                  <a:gs pos="100000">
                    <a:srgbClr val="FDBFEB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1"/>
            <p:cNvGrpSpPr/>
            <p:nvPr/>
          </p:nvGrpSpPr>
          <p:grpSpPr>
            <a:xfrm rot="21332352">
              <a:off x="1041339" y="2350175"/>
              <a:ext cx="3742487" cy="3409950"/>
              <a:chOff x="1063625" y="1603375"/>
              <a:chExt cx="2036763" cy="1855788"/>
            </a:xfrm>
          </p:grpSpPr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0"/>
            <p:cNvGrpSpPr/>
            <p:nvPr/>
          </p:nvGrpSpPr>
          <p:grpSpPr>
            <a:xfrm rot="532306">
              <a:off x="327493" y="1534677"/>
              <a:ext cx="3640343" cy="3416616"/>
              <a:chOff x="1115616" y="1596370"/>
              <a:chExt cx="1984772" cy="1862793"/>
            </a:xfrm>
          </p:grpSpPr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115616" y="1596370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bg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7" descr="D:\DONE\NEW\list of tasks\images\20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600" y="1143000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 33"/>
            <p:cNvSpPr/>
            <p:nvPr/>
          </p:nvSpPr>
          <p:spPr>
            <a:xfrm rot="612244">
              <a:off x="371510" y="2053560"/>
              <a:ext cx="3506202" cy="2192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Веб-квест</a:t>
              </a: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"</a:t>
              </a:r>
              <a:r>
                <a:rPr kumimoji="0" lang="uk-UA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Історія життя Піфагора</a:t>
              </a: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"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711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9" descr="Зображення, що містить текст, Веб-сайт, Веб-сторінка, Реклама в Інтернеті&#10;&#10;Автоматично згенерований оп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2763793"/>
            <a:ext cx="8273142" cy="329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62538" y="-139338"/>
            <a:ext cx="4531679" cy="2840911"/>
            <a:chOff x="789258" y="3356416"/>
            <a:chExt cx="4572000" cy="2948590"/>
          </a:xfrm>
        </p:grpSpPr>
        <p:grpSp>
          <p:nvGrpSpPr>
            <p:cNvPr id="6" name="Group 11"/>
            <p:cNvGrpSpPr/>
            <p:nvPr/>
          </p:nvGrpSpPr>
          <p:grpSpPr>
            <a:xfrm>
              <a:off x="789258" y="3685163"/>
              <a:ext cx="2746422" cy="2619843"/>
              <a:chOff x="1063625" y="1603375"/>
              <a:chExt cx="2036763" cy="1855788"/>
            </a:xfrm>
          </p:grpSpPr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9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1854" y="3356416"/>
              <a:ext cx="560388" cy="573088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789258" y="4049795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</a:rPr>
                <a:t>На певних елементах </a:t>
              </a:r>
            </a:p>
            <a:p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</a:rPr>
                <a:t>уроків використовую  </a:t>
              </a:r>
            </a:p>
            <a:p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</a:rPr>
                <a:t>платформу - «</a:t>
              </a: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Matific</a:t>
              </a:r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</a:rPr>
                <a:t>» </a:t>
              </a:r>
              <a:r>
                <a:rPr lang="uk-UA" sz="1600" u="sng" dirty="0">
                  <a:solidFill>
                    <a:schemeClr val="accent1">
                      <a:lumMod val="75000"/>
                    </a:schemeClr>
                  </a:solidFill>
                  <a:hlinkClick r:id="rId4"/>
                </a:rPr>
                <a:t>https://www.matific.com/ua</a:t>
              </a:r>
              <a:endParaRPr lang="en-US" sz="16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222669" y="-139338"/>
            <a:ext cx="2722201" cy="2840910"/>
            <a:chOff x="789257" y="3356416"/>
            <a:chExt cx="2746422" cy="2948589"/>
          </a:xfrm>
        </p:grpSpPr>
        <p:grpSp>
          <p:nvGrpSpPr>
            <p:cNvPr id="13" name="Group 11"/>
            <p:cNvGrpSpPr/>
            <p:nvPr/>
          </p:nvGrpSpPr>
          <p:grpSpPr>
            <a:xfrm>
              <a:off x="789257" y="3681914"/>
              <a:ext cx="2746422" cy="2623091"/>
              <a:chOff x="1063625" y="1601074"/>
              <a:chExt cx="2036763" cy="1858089"/>
            </a:xfrm>
          </p:grpSpPr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063625" y="1601074"/>
                <a:ext cx="1927225" cy="1800224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4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1854" y="3356416"/>
              <a:ext cx="560388" cy="573088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914535" y="3682191"/>
              <a:ext cx="2410825" cy="2427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uk-UA" sz="1600" b="1" dirty="0">
                  <a:solidFill>
                    <a:schemeClr val="accent1">
                      <a:lumMod val="50000"/>
                    </a:schemeClr>
                  </a:solidFill>
                </a:rPr>
                <a:t>Matific - це збірник математичних ігрових онлайн-вправ, за допомогою яких учні вчаться розв'язувати задачі та критично мислити в процесі пізнання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155764" y="-180047"/>
            <a:ext cx="2722201" cy="2840911"/>
            <a:chOff x="789258" y="3356416"/>
            <a:chExt cx="2746422" cy="2948590"/>
          </a:xfrm>
        </p:grpSpPr>
        <p:grpSp>
          <p:nvGrpSpPr>
            <p:cNvPr id="19" name="Group 11"/>
            <p:cNvGrpSpPr/>
            <p:nvPr/>
          </p:nvGrpSpPr>
          <p:grpSpPr>
            <a:xfrm>
              <a:off x="789258" y="3685163"/>
              <a:ext cx="2746422" cy="2619843"/>
              <a:chOff x="1063625" y="1603375"/>
              <a:chExt cx="2036763" cy="1855788"/>
            </a:xfrm>
          </p:grpSpPr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0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1854" y="3356416"/>
              <a:ext cx="560388" cy="573088"/>
            </a:xfrm>
            <a:prstGeom prst="rect">
              <a:avLst/>
            </a:prstGeom>
            <a:noFill/>
          </p:spPr>
        </p:pic>
        <p:sp>
          <p:nvSpPr>
            <p:cNvPr id="21" name="Прямоугольник 20"/>
            <p:cNvSpPr/>
            <p:nvPr/>
          </p:nvSpPr>
          <p:spPr>
            <a:xfrm>
              <a:off x="909133" y="3951916"/>
              <a:ext cx="2407620" cy="1916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uk-UA" sz="1600" b="1" dirty="0">
                  <a:solidFill>
                    <a:schemeClr val="accent1">
                      <a:lumMod val="50000"/>
                    </a:schemeClr>
                  </a:solidFill>
                </a:rPr>
                <a:t>Matific взаємодіє з учнями через захопливу навчальну платформу, охоплює вашу навчальну програму з математики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35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r="41763" b="4811"/>
          <a:stretch>
            <a:fillRect/>
          </a:stretch>
        </p:blipFill>
        <p:spPr bwMode="auto">
          <a:xfrm>
            <a:off x="130424" y="821185"/>
            <a:ext cx="6248330" cy="514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551802" y="1497752"/>
            <a:ext cx="2281806" cy="2034013"/>
            <a:chOff x="6551802" y="1497752"/>
            <a:chExt cx="2281806" cy="2034013"/>
          </a:xfrm>
        </p:grpSpPr>
        <p:grpSp>
          <p:nvGrpSpPr>
            <p:cNvPr id="8" name="Group 11"/>
            <p:cNvGrpSpPr/>
            <p:nvPr/>
          </p:nvGrpSpPr>
          <p:grpSpPr>
            <a:xfrm>
              <a:off x="6551802" y="1724530"/>
              <a:ext cx="2281806" cy="1807235"/>
              <a:chOff x="1063625" y="1603375"/>
              <a:chExt cx="2036763" cy="1855788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9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17720" y="1497752"/>
              <a:ext cx="465586" cy="395331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6592674" y="1576194"/>
              <a:ext cx="2000319" cy="1846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uk-UA" sz="2400" b="1" dirty="0">
                  <a:solidFill>
                    <a:schemeClr val="accent1">
                      <a:lumMod val="50000"/>
                    </a:schemeClr>
                  </a:solidFill>
                </a:rPr>
                <a:t>6 клас. Додатні та від'ємні числа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489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10928" r="13821" b="-618"/>
          <a:stretch>
            <a:fillRect/>
          </a:stretch>
        </p:blipFill>
        <p:spPr bwMode="auto">
          <a:xfrm>
            <a:off x="209725" y="1163896"/>
            <a:ext cx="8524078" cy="501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897460" y="147242"/>
            <a:ext cx="2910981" cy="2168120"/>
            <a:chOff x="6551802" y="1497752"/>
            <a:chExt cx="2281806" cy="2212048"/>
          </a:xfrm>
        </p:grpSpPr>
        <p:grpSp>
          <p:nvGrpSpPr>
            <p:cNvPr id="6" name="Group 11"/>
            <p:cNvGrpSpPr/>
            <p:nvPr/>
          </p:nvGrpSpPr>
          <p:grpSpPr>
            <a:xfrm>
              <a:off x="6551802" y="1724530"/>
              <a:ext cx="2281806" cy="1807235"/>
              <a:chOff x="1063625" y="1603375"/>
              <a:chExt cx="2036763" cy="1855788"/>
            </a:xfrm>
          </p:grpSpPr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7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17720" y="1497752"/>
              <a:ext cx="465586" cy="395331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6651397" y="1561952"/>
              <a:ext cx="2000319" cy="2147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uk-UA" sz="2400" b="1" dirty="0">
                  <a:solidFill>
                    <a:schemeClr val="accent1">
                      <a:lumMod val="50000"/>
                    </a:schemeClr>
                  </a:solidFill>
                </a:rPr>
                <a:t>6 клас. Паралельні та перпендикулярні прямі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345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53142" y="330121"/>
            <a:ext cx="7141029" cy="5373993"/>
            <a:chOff x="6551802" y="1497752"/>
            <a:chExt cx="2281806" cy="2034013"/>
          </a:xfrm>
        </p:grpSpPr>
        <p:grpSp>
          <p:nvGrpSpPr>
            <p:cNvPr id="5" name="Group 11"/>
            <p:cNvGrpSpPr/>
            <p:nvPr/>
          </p:nvGrpSpPr>
          <p:grpSpPr>
            <a:xfrm>
              <a:off x="6551802" y="1724530"/>
              <a:ext cx="2281806" cy="1807235"/>
              <a:chOff x="1063625" y="1603375"/>
              <a:chExt cx="2036763" cy="1855788"/>
            </a:xfrm>
          </p:grpSpPr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6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17720" y="1497752"/>
              <a:ext cx="465586" cy="395331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6631187" y="1808858"/>
              <a:ext cx="2000319" cy="1502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uk-UA" sz="2800" b="1" dirty="0">
                  <a:solidFill>
                    <a:schemeClr val="accent1">
                      <a:lumMod val="50000"/>
                    </a:schemeClr>
                  </a:solidFill>
                </a:rPr>
                <a:t>Наука повинна захоплювати!</a:t>
              </a:r>
            </a:p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STEM-</a:t>
              </a:r>
              <a:r>
                <a:rPr lang="uk-UA" sz="2800" b="1" dirty="0">
                  <a:solidFill>
                    <a:schemeClr val="accent1">
                      <a:lumMod val="50000"/>
                    </a:schemeClr>
                  </a:solidFill>
                </a:rPr>
                <a:t>підхід є значно ефективнішим в організації освітнього процесу: навчання шляхом моделювання, проєктування та експериментування перетворюється на своєрідну гру, тому сприймається школярами із величезним задоволенням.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163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53142" y="332269"/>
            <a:ext cx="7646127" cy="6123520"/>
            <a:chOff x="6551802" y="1497752"/>
            <a:chExt cx="2281806" cy="2151231"/>
          </a:xfrm>
        </p:grpSpPr>
        <p:grpSp>
          <p:nvGrpSpPr>
            <p:cNvPr id="5" name="Group 11"/>
            <p:cNvGrpSpPr/>
            <p:nvPr/>
          </p:nvGrpSpPr>
          <p:grpSpPr>
            <a:xfrm>
              <a:off x="6551802" y="1724530"/>
              <a:ext cx="2281806" cy="1807235"/>
              <a:chOff x="1063625" y="1603375"/>
              <a:chExt cx="2036763" cy="1855788"/>
            </a:xfrm>
          </p:grpSpPr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6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17720" y="1497752"/>
              <a:ext cx="465586" cy="395331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6631187" y="1773479"/>
              <a:ext cx="2000319" cy="1875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Компетентність особистості – мета сучасної школи. Математика потрібна всім. Без математичних обчислень не можна побудувати не тільки космічного корабля, електростанції, підводного човна, а й звичайного будинку. Сьогодні збільшується не тільки кількість наук, які вже не можуть обходитись без математики, а й обсяг математичних знань, використовуваних цими науками. Ось чому так важливо, щоб наша молодь мала ґрунтовну математичну підготовку.</a:t>
              </a:r>
              <a:endParaRPr lang="uk-UA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125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692" y="2176272"/>
            <a:ext cx="8640960" cy="1252728"/>
          </a:xfrm>
        </p:spPr>
        <p:txBody>
          <a:bodyPr>
            <a:noAutofit/>
          </a:bodyPr>
          <a:lstStyle/>
          <a:p>
            <a:r>
              <a:rPr lang="uk-UA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26214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751" b="19050"/>
          <a:stretch/>
        </p:blipFill>
        <p:spPr>
          <a:xfrm>
            <a:off x="406197" y="675894"/>
            <a:ext cx="2674076" cy="275405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370217" y="2982686"/>
            <a:ext cx="2560320" cy="2582091"/>
            <a:chOff x="3370217" y="2982686"/>
            <a:chExt cx="2560320" cy="2582091"/>
          </a:xfrm>
        </p:grpSpPr>
        <p:grpSp>
          <p:nvGrpSpPr>
            <p:cNvPr id="5" name="Group 23"/>
            <p:cNvGrpSpPr/>
            <p:nvPr/>
          </p:nvGrpSpPr>
          <p:grpSpPr>
            <a:xfrm>
              <a:off x="3376748" y="3095897"/>
              <a:ext cx="2553789" cy="2468880"/>
              <a:chOff x="1063625" y="1603375"/>
              <a:chExt cx="2036763" cy="1855788"/>
            </a:xfrm>
          </p:grpSpPr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370217" y="3706967"/>
              <a:ext cx="2286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i="1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Кваліфікаційна категорія</a:t>
              </a:r>
              <a:endParaRPr lang="en-US" sz="2400" b="1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  <a:p>
              <a:pPr algn="ctr"/>
              <a:r>
                <a:rPr lang="uk-UA" i="1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“Спеціаліст І категорії”</a:t>
              </a:r>
              <a:endParaRPr lang="en-US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40" name="Picture 2" descr="D:\DONE\NEW\list of tasks\images\25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84914" y="2982686"/>
              <a:ext cx="560388" cy="573088"/>
            </a:xfrm>
            <a:prstGeom prst="rect">
              <a:avLst/>
            </a:prstGeom>
            <a:noFill/>
          </p:spPr>
        </p:pic>
      </p:grpSp>
      <p:grpSp>
        <p:nvGrpSpPr>
          <p:cNvPr id="8" name="Группа 7"/>
          <p:cNvGrpSpPr/>
          <p:nvPr/>
        </p:nvGrpSpPr>
        <p:grpSpPr>
          <a:xfrm>
            <a:off x="6008915" y="2912278"/>
            <a:ext cx="2481942" cy="2809252"/>
            <a:chOff x="6008915" y="2912278"/>
            <a:chExt cx="2481942" cy="2809252"/>
          </a:xfrm>
        </p:grpSpPr>
        <p:grpSp>
          <p:nvGrpSpPr>
            <p:cNvPr id="4" name="Group 14"/>
            <p:cNvGrpSpPr/>
            <p:nvPr/>
          </p:nvGrpSpPr>
          <p:grpSpPr>
            <a:xfrm>
              <a:off x="6008915" y="3267151"/>
              <a:ext cx="2481942" cy="2454379"/>
              <a:chOff x="1063625" y="1603375"/>
              <a:chExt cx="2036763" cy="1855788"/>
            </a:xfrm>
          </p:grpSpPr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6061166" y="3498584"/>
              <a:ext cx="216843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i="1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Кваліфікація за дипломом</a:t>
              </a:r>
              <a:endParaRPr lang="en-US" sz="2400" b="1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  <a:p>
              <a:pPr algn="ctr"/>
              <a:r>
                <a:rPr lang="uk-UA" i="1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“Викладач математики, вчитель основ інформатики”</a:t>
              </a:r>
              <a:endParaRPr lang="en-US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41" name="Picture 4" descr="D:\DONE\NEW\list of tasks\images\2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89866" y="2912278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7" name="Группа 6"/>
          <p:cNvGrpSpPr/>
          <p:nvPr/>
        </p:nvGrpSpPr>
        <p:grpSpPr>
          <a:xfrm>
            <a:off x="486912" y="3117017"/>
            <a:ext cx="2811458" cy="2802633"/>
            <a:chOff x="653142" y="3356416"/>
            <a:chExt cx="2677886" cy="2691686"/>
          </a:xfrm>
        </p:grpSpPr>
        <p:grpSp>
          <p:nvGrpSpPr>
            <p:cNvPr id="3" name="Group 11"/>
            <p:cNvGrpSpPr/>
            <p:nvPr/>
          </p:nvGrpSpPr>
          <p:grpSpPr>
            <a:xfrm>
              <a:off x="789258" y="3685163"/>
              <a:ext cx="2541770" cy="2362939"/>
              <a:chOff x="1063625" y="1603375"/>
              <a:chExt cx="2036763" cy="1855788"/>
            </a:xfrm>
          </p:grpSpPr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53142" y="4256229"/>
              <a:ext cx="261257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i="1" dirty="0">
                  <a:solidFill>
                    <a:schemeClr val="tx1">
                      <a:lumMod val="50000"/>
                    </a:schemeClr>
                  </a:solidFill>
                </a:rPr>
                <a:t>Педагогічний стаж</a:t>
              </a:r>
              <a:endParaRPr lang="en-US" sz="2400" b="1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  <a:p>
              <a:pPr algn="ctr"/>
              <a:r>
                <a:rPr lang="uk-UA" i="1" dirty="0">
                  <a:solidFill>
                    <a:schemeClr val="tx1">
                      <a:lumMod val="50000"/>
                    </a:schemeClr>
                  </a:solidFill>
                </a:rPr>
                <a:t>13</a:t>
              </a:r>
              <a:r>
                <a:rPr lang="uk-UA" i="1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 років</a:t>
              </a:r>
              <a:endParaRPr lang="en-US" i="1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43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51854" y="3356416"/>
              <a:ext cx="560388" cy="573088"/>
            </a:xfrm>
            <a:prstGeom prst="rect">
              <a:avLst/>
            </a:prstGeom>
            <a:noFill/>
          </p:spPr>
        </p:pic>
      </p:grpSp>
      <p:sp>
        <p:nvSpPr>
          <p:cNvPr id="34" name="Rectangle 33"/>
          <p:cNvSpPr/>
          <p:nvPr/>
        </p:nvSpPr>
        <p:spPr>
          <a:xfrm>
            <a:off x="2495006" y="823633"/>
            <a:ext cx="5290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i="1" dirty="0">
                <a:solidFill>
                  <a:schemeClr val="bg1"/>
                </a:solidFill>
                <a:latin typeface="+mn-lt"/>
              </a:rPr>
              <a:t>Любомська Ольга Сергіївна</a:t>
            </a:r>
            <a:endParaRPr lang="en-US" sz="5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CD59E-2FAB-4758-B80B-3752EFD43BD7}"/>
              </a:ext>
            </a:extLst>
          </p:cNvPr>
          <p:cNvSpPr txBox="1"/>
          <p:nvPr/>
        </p:nvSpPr>
        <p:spPr>
          <a:xfrm>
            <a:off x="3678826" y="5734984"/>
            <a:ext cx="395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lybomska291990@gmail.com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2411" y="1989185"/>
            <a:ext cx="6548846" cy="188322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Формування наскрізних умінь, ключових та предметних компетентностей в освітньому процесі: практичний аспект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7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EM and STEAM: Making ag an educational priority - Marketing To Farmers">
            <a:extLst>
              <a:ext uri="{FF2B5EF4-FFF2-40B4-BE49-F238E27FC236}">
                <a16:creationId xmlns:a16="http://schemas.microsoft.com/office/drawing/2014/main" id="{15081040-B2A7-46C9-9289-848B072A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4" y="992235"/>
            <a:ext cx="4670484" cy="23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 rot="712002">
            <a:off x="5502752" y="930181"/>
            <a:ext cx="3481918" cy="3840479"/>
            <a:chOff x="5997524" y="2912278"/>
            <a:chExt cx="2493334" cy="2809251"/>
          </a:xfrm>
        </p:grpSpPr>
        <p:grpSp>
          <p:nvGrpSpPr>
            <p:cNvPr id="7" name="Group 14"/>
            <p:cNvGrpSpPr/>
            <p:nvPr/>
          </p:nvGrpSpPr>
          <p:grpSpPr>
            <a:xfrm>
              <a:off x="6049087" y="3288146"/>
              <a:ext cx="2441771" cy="2433383"/>
              <a:chOff x="1096591" y="1619250"/>
              <a:chExt cx="2003797" cy="1839913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096591" y="1630311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Rectangle 35"/>
            <p:cNvSpPr/>
            <p:nvPr/>
          </p:nvSpPr>
          <p:spPr>
            <a:xfrm>
              <a:off x="5997524" y="3631926"/>
              <a:ext cx="2355665" cy="180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i="1" dirty="0">
                  <a:solidFill>
                    <a:schemeClr val="tx1">
                      <a:lumMod val="50000"/>
                    </a:schemeClr>
                  </a:solidFill>
                </a:rPr>
                <a:t>STEM-освіта за допомогою практичних занять демонструє дітям можливість застосування науково-технічних знань в реальному житті</a:t>
              </a:r>
              <a:endParaRPr lang="en-US" sz="2200" b="1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9" name="Picture 4" descr="D:\DONE\NEW\list of tasks\images\2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89866" y="2912278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13" name="Rectangle 33"/>
          <p:cNvSpPr/>
          <p:nvPr/>
        </p:nvSpPr>
        <p:spPr>
          <a:xfrm>
            <a:off x="184340" y="3521396"/>
            <a:ext cx="50557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  <a:latin typeface="+mn-lt"/>
              </a:rPr>
              <a:t>STEAM –</a:t>
            </a:r>
            <a:r>
              <a:rPr lang="uk-UA" sz="4400" b="1" i="1" dirty="0">
                <a:solidFill>
                  <a:schemeClr val="bg1"/>
                </a:solidFill>
                <a:latin typeface="+mn-lt"/>
              </a:rPr>
              <a:t> технології </a:t>
            </a:r>
          </a:p>
          <a:p>
            <a:pPr algn="ctr"/>
            <a:r>
              <a:rPr lang="uk-UA" sz="4400" b="1" i="1" dirty="0">
                <a:solidFill>
                  <a:schemeClr val="bg1"/>
                </a:solidFill>
                <a:latin typeface="+mn-lt"/>
              </a:rPr>
              <a:t>на уроках математики</a:t>
            </a:r>
            <a:endParaRPr lang="en-US" sz="4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3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0"/>
    </mc:Choice>
    <mc:Fallback xmlns="">
      <p:transition spd="slow" advTm="273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 rot="505435">
            <a:off x="4806715" y="456529"/>
            <a:ext cx="3926509" cy="4798975"/>
            <a:chOff x="3376748" y="2781711"/>
            <a:chExt cx="2553789" cy="2783066"/>
          </a:xfrm>
        </p:grpSpPr>
        <p:grpSp>
          <p:nvGrpSpPr>
            <p:cNvPr id="11" name="Group 23"/>
            <p:cNvGrpSpPr/>
            <p:nvPr/>
          </p:nvGrpSpPr>
          <p:grpSpPr>
            <a:xfrm>
              <a:off x="3376748" y="3095897"/>
              <a:ext cx="2553789" cy="2468880"/>
              <a:chOff x="1063625" y="1603375"/>
              <a:chExt cx="2036763" cy="1855788"/>
            </a:xfrm>
          </p:grpSpPr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3" name="Picture 2" descr="D:\DONE\NEW\list of tasks\images\2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5596" y="2781711"/>
              <a:ext cx="560388" cy="573088"/>
            </a:xfrm>
            <a:prstGeom prst="rect">
              <a:avLst/>
            </a:prstGeom>
            <a:noFill/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35C0DA-9F32-4B3C-AAA9-734CCD59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491">
            <a:off x="4873648" y="1458772"/>
            <a:ext cx="3482182" cy="317338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20924636">
            <a:off x="486893" y="761724"/>
            <a:ext cx="4662163" cy="4785229"/>
            <a:chOff x="5997523" y="2980964"/>
            <a:chExt cx="2493335" cy="2740565"/>
          </a:xfrm>
        </p:grpSpPr>
        <p:grpSp>
          <p:nvGrpSpPr>
            <p:cNvPr id="4" name="Group 14"/>
            <p:cNvGrpSpPr/>
            <p:nvPr/>
          </p:nvGrpSpPr>
          <p:grpSpPr>
            <a:xfrm>
              <a:off x="6049087" y="3288146"/>
              <a:ext cx="2441771" cy="2433383"/>
              <a:chOff x="1096591" y="1619250"/>
              <a:chExt cx="2003797" cy="1839913"/>
            </a:xfrm>
          </p:grpSpPr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1096591" y="1630311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00"/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uk-UA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5" name="Rectangle 35"/>
            <p:cNvSpPr/>
            <p:nvPr/>
          </p:nvSpPr>
          <p:spPr>
            <a:xfrm>
              <a:off x="5997523" y="3439471"/>
              <a:ext cx="2355665" cy="2185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solidFill>
                    <a:schemeClr val="tx1">
                      <a:lumMod val="50000"/>
                    </a:schemeClr>
                  </a:solidFill>
                </a:rPr>
                <a:t>В 11 класі на уроках геометрії при  вивченні теми «Площі поверхонь та об’ємів геометричних фігур пропонувала учням розв’язувати задачі практичного змісту і вчитись застосовувати знання на практиці. Тематика  задач пов’язана з будинком… Тому що зараз як ніколи відчувається для кожного з нас, що  «Дім – це місце сили, який  інколи здатен уміститися до розмірів валізи» </a:t>
              </a:r>
            </a:p>
          </p:txBody>
        </p:sp>
        <p:pic>
          <p:nvPicPr>
            <p:cNvPr id="6" name="Picture 4" descr="D:\DONE\NEW\list of tasks\images\2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7031" y="2980964"/>
              <a:ext cx="493223" cy="504401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42861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35C0DA-9F32-4B3C-AAA9-734CCD594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765"/>
            <a:ext cx="6346307" cy="51409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19114-DCDA-40F3-B041-A21BFB76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5409" y="2479016"/>
            <a:ext cx="4772891" cy="1790700"/>
          </a:xfrm>
        </p:spPr>
        <p:txBody>
          <a:bodyPr>
            <a:noAutofit/>
          </a:bodyPr>
          <a:lstStyle/>
          <a:p>
            <a:r>
              <a:rPr lang="uk-UA" sz="4950" b="1" dirty="0">
                <a:latin typeface="Monotype Corsiva" panose="03010101010201010101" pitchFamily="66" charset="0"/>
              </a:rPr>
              <a:t>Твій дім. Задачі практичного змісту</a:t>
            </a:r>
            <a:endParaRPr lang="ru-RU" sz="495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6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061BD1-C37A-4A79-8B9D-0AC3BDDD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881062"/>
            <a:ext cx="5852817" cy="511968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F4F85B8-0155-472B-AC63-14293862F093}"/>
              </a:ext>
            </a:extLst>
          </p:cNvPr>
          <p:cNvSpPr txBox="1">
            <a:spLocks/>
          </p:cNvSpPr>
          <p:nvPr/>
        </p:nvSpPr>
        <p:spPr>
          <a:xfrm>
            <a:off x="4672203" y="2090738"/>
            <a:ext cx="4471797" cy="22488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uk-UA" sz="27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Розкажи мені про свій дім. Той, що пам'ятає твої перші хиткі кроки. А деколи дім здатен уміститися до розмірів валізи. Та головне -  це місце 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сили і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памяті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роду. Я точно знаю,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вистоїсть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,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виборсається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,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дочекається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твого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схвильованого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вигуку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: «Я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вдома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!». А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ти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про все-все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мені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b="1" i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розкажеш</a:t>
            </a:r>
            <a:r>
              <a:rPr lang="ru-RU" sz="27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  <a:endParaRPr lang="ru-RU" sz="27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AutoShape 2" descr="Опублікували текст радіодиктанту «Твій дім»">
            <a:extLst>
              <a:ext uri="{FF2B5EF4-FFF2-40B4-BE49-F238E27FC236}">
                <a16:creationId xmlns:a16="http://schemas.microsoft.com/office/drawing/2014/main" id="{438D287E-5242-4FC0-A082-AB0FA1757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1988" y="1862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uk-UA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EBE4032-9B04-4AF1-8FF6-29112F6D45FD}"/>
              </a:ext>
            </a:extLst>
          </p:cNvPr>
          <p:cNvSpPr txBox="1">
            <a:spLocks/>
          </p:cNvSpPr>
          <p:nvPr/>
        </p:nvSpPr>
        <p:spPr>
          <a:xfrm>
            <a:off x="6376693" y="5263619"/>
            <a:ext cx="4772891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uk-UA" sz="2100" dirty="0">
                <a:solidFill>
                  <a:prstClr val="black"/>
                </a:solidFill>
                <a:latin typeface="Monotype Corsiva" panose="03010101010201010101" pitchFamily="66" charset="0"/>
              </a:rPr>
              <a:t>Радіодиктант «Твій дім»</a:t>
            </a:r>
          </a:p>
        </p:txBody>
      </p:sp>
    </p:spTree>
    <p:extLst>
      <p:ext uri="{BB962C8B-B14F-4D97-AF65-F5344CB8AC3E}">
        <p14:creationId xmlns:p14="http://schemas.microsoft.com/office/powerpoint/2010/main" val="118713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ом с четырехскатной крышей - 56 фото">
            <a:extLst>
              <a:ext uri="{FF2B5EF4-FFF2-40B4-BE49-F238E27FC236}">
                <a16:creationId xmlns:a16="http://schemas.microsoft.com/office/drawing/2014/main" id="{91C91951-8A96-06EF-52F1-116CB96A3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5263"/>
          <a:stretch/>
        </p:blipFill>
        <p:spPr bwMode="auto">
          <a:xfrm>
            <a:off x="1665026" y="1223944"/>
            <a:ext cx="5813948" cy="418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8630E-A160-3E15-E53B-40EAD2DB9C16}"/>
              </a:ext>
            </a:extLst>
          </p:cNvPr>
          <p:cNvSpPr txBox="1"/>
          <p:nvPr/>
        </p:nvSpPr>
        <p:spPr>
          <a:xfrm>
            <a:off x="3541594" y="1583993"/>
            <a:ext cx="25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0000"/>
                </a:highlight>
                <a:latin typeface="Century Gothic" panose="020B0502020202020204"/>
                <a:hlinkClick r:id="rId4" action="ppaction://hlinksldjump"/>
              </a:rPr>
              <a:t>1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highlight>
                <a:srgbClr val="FF0000"/>
              </a:highlight>
              <a:latin typeface="Century Gothic" panose="020B0502020202020204"/>
            </a:endParaRPr>
          </a:p>
        </p:txBody>
      </p:sp>
      <p:sp>
        <p:nvSpPr>
          <p:cNvPr id="3" name="Прямоугольник 2">
            <a:hlinkClick r:id="rId5" action="ppaction://hlinksldjump"/>
            <a:extLst>
              <a:ext uri="{FF2B5EF4-FFF2-40B4-BE49-F238E27FC236}">
                <a16:creationId xmlns:a16="http://schemas.microsoft.com/office/drawing/2014/main" id="{6738C0A8-64C1-5C26-F3D2-7E20D2FCF364}"/>
              </a:ext>
            </a:extLst>
          </p:cNvPr>
          <p:cNvSpPr/>
          <p:nvPr/>
        </p:nvSpPr>
        <p:spPr>
          <a:xfrm>
            <a:off x="3060511" y="5405507"/>
            <a:ext cx="2678285" cy="545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uk-UA" sz="1350" dirty="0">
                <a:solidFill>
                  <a:prstClr val="white"/>
                </a:solidFill>
                <a:latin typeface="Century Gothic" panose="020B0502020202020204"/>
              </a:rPr>
              <a:t>НАСТУПНА ЧАСТИНА</a:t>
            </a:r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BF416-FE49-26C4-CB62-8732B284AF32}"/>
              </a:ext>
            </a:extLst>
          </p:cNvPr>
          <p:cNvSpPr txBox="1"/>
          <p:nvPr/>
        </p:nvSpPr>
        <p:spPr>
          <a:xfrm>
            <a:off x="3541594" y="2508244"/>
            <a:ext cx="25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uk-UA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0000"/>
                </a:highlight>
                <a:latin typeface="Century Gothic" panose="020B0502020202020204"/>
                <a:hlinkClick r:id="rId6" action="ppaction://hlinksldjump"/>
              </a:rPr>
              <a:t>2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highlight>
                <a:srgbClr val="FF0000"/>
              </a:highlight>
              <a:latin typeface="Century Gothic" panose="020B0502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E5318-91B1-7075-59E7-D4FB7F1B65A2}"/>
              </a:ext>
            </a:extLst>
          </p:cNvPr>
          <p:cNvSpPr txBox="1"/>
          <p:nvPr/>
        </p:nvSpPr>
        <p:spPr>
          <a:xfrm>
            <a:off x="5738797" y="3789428"/>
            <a:ext cx="25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uk-UA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0000"/>
                </a:highlight>
                <a:latin typeface="Century Gothic" panose="020B0502020202020204"/>
                <a:hlinkClick r:id="rId7" action="ppaction://hlinksldjump"/>
              </a:rPr>
              <a:t>3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highlight>
                <a:srgbClr val="FF0000"/>
              </a:highlight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16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929</Words>
  <Application>Microsoft Office PowerPoint</Application>
  <PresentationFormat>Екран (4:3)</PresentationFormat>
  <Paragraphs>137</Paragraphs>
  <Slides>29</Slides>
  <Notes>1</Notes>
  <HiddenSlides>12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Century Gothic</vt:lpstr>
      <vt:lpstr>Comic Sans MS</vt:lpstr>
      <vt:lpstr>Monotype Corsiva</vt:lpstr>
      <vt:lpstr>Times New Roman</vt:lpstr>
      <vt:lpstr>Wingdings 3</vt:lpstr>
      <vt:lpstr>Office Theme</vt:lpstr>
      <vt:lpstr>Тема Office</vt:lpstr>
      <vt:lpstr>Ион</vt:lpstr>
      <vt:lpstr>Презентація PowerPoint</vt:lpstr>
      <vt:lpstr>Презентація PowerPoint</vt:lpstr>
      <vt:lpstr>Презентація PowerPoint</vt:lpstr>
      <vt:lpstr>Формування наскрізних умінь, ключових та предметних компетентностей в освітньому процесі: практичний аспект</vt:lpstr>
      <vt:lpstr>Презентація PowerPoint</vt:lpstr>
      <vt:lpstr>Презентація PowerPoint</vt:lpstr>
      <vt:lpstr>Твій дім. Задачі практичного змісту</vt:lpstr>
      <vt:lpstr>Презентація PowerPoint</vt:lpstr>
      <vt:lpstr>Презентація PowerPoint</vt:lpstr>
      <vt:lpstr>Презентація PowerPoint</vt:lpstr>
      <vt:lpstr>І Задача</vt:lpstr>
      <vt:lpstr>Розв’язок І задачі</vt:lpstr>
      <vt:lpstr>ІІ Задача</vt:lpstr>
      <vt:lpstr>Презентація PowerPoint</vt:lpstr>
      <vt:lpstr>ІІІ Задача</vt:lpstr>
      <vt:lpstr>Презентація PowerPoint</vt:lpstr>
      <vt:lpstr>ІV Задача</vt:lpstr>
      <vt:lpstr>Презентація PowerPoint</vt:lpstr>
      <vt:lpstr>V Задача</vt:lpstr>
      <vt:lpstr>Презентація PowerPoint</vt:lpstr>
      <vt:lpstr>Додаткова задача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Користувач</cp:lastModifiedBy>
  <cp:revision>77</cp:revision>
  <dcterms:created xsi:type="dcterms:W3CDTF">2020-05-20T13:09:53Z</dcterms:created>
  <dcterms:modified xsi:type="dcterms:W3CDTF">2025-11-14T10:41:20Z</dcterms:modified>
</cp:coreProperties>
</file>